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06"/>
  </p:notesMasterIdLst>
  <p:handoutMasterIdLst>
    <p:handoutMasterId r:id="rId107"/>
  </p:handoutMasterIdLst>
  <p:sldIdLst>
    <p:sldId id="325" r:id="rId3"/>
    <p:sldId id="886" r:id="rId4"/>
    <p:sldId id="1275" r:id="rId5"/>
    <p:sldId id="328" r:id="rId6"/>
    <p:sldId id="887" r:id="rId7"/>
    <p:sldId id="1285" r:id="rId8"/>
    <p:sldId id="309" r:id="rId9"/>
    <p:sldId id="1254" r:id="rId10"/>
    <p:sldId id="1059" r:id="rId11"/>
    <p:sldId id="1393" r:id="rId12"/>
    <p:sldId id="1297" r:id="rId13"/>
    <p:sldId id="1126" r:id="rId14"/>
    <p:sldId id="1395" r:id="rId15"/>
    <p:sldId id="1398" r:id="rId16"/>
    <p:sldId id="1286" r:id="rId17"/>
    <p:sldId id="1396" r:id="rId18"/>
    <p:sldId id="1397" r:id="rId19"/>
    <p:sldId id="513" r:id="rId20"/>
    <p:sldId id="900" r:id="rId21"/>
    <p:sldId id="1394" r:id="rId22"/>
    <p:sldId id="1399" r:id="rId23"/>
    <p:sldId id="1401" r:id="rId24"/>
    <p:sldId id="1402" r:id="rId25"/>
    <p:sldId id="1400" r:id="rId26"/>
    <p:sldId id="1404" r:id="rId27"/>
    <p:sldId id="1405" r:id="rId28"/>
    <p:sldId id="1406" r:id="rId29"/>
    <p:sldId id="1288" r:id="rId30"/>
    <p:sldId id="1409" r:id="rId31"/>
    <p:sldId id="1410" r:id="rId32"/>
    <p:sldId id="1408" r:id="rId33"/>
    <p:sldId id="1411" r:id="rId34"/>
    <p:sldId id="1412" r:id="rId35"/>
    <p:sldId id="1413" r:id="rId36"/>
    <p:sldId id="1414" r:id="rId37"/>
    <p:sldId id="1415" r:id="rId38"/>
    <p:sldId id="1407" r:id="rId39"/>
    <p:sldId id="1289" r:id="rId40"/>
    <p:sldId id="1416" r:id="rId41"/>
    <p:sldId id="1291" r:id="rId42"/>
    <p:sldId id="1255" r:id="rId43"/>
    <p:sldId id="1417" r:id="rId44"/>
    <p:sldId id="1418" r:id="rId45"/>
    <p:sldId id="1419" r:id="rId46"/>
    <p:sldId id="1403" r:id="rId47"/>
    <p:sldId id="1420" r:id="rId48"/>
    <p:sldId id="1290" r:id="rId49"/>
    <p:sldId id="1303" r:id="rId50"/>
    <p:sldId id="1299" r:id="rId51"/>
    <p:sldId id="1421" r:id="rId52"/>
    <p:sldId id="1423" r:id="rId53"/>
    <p:sldId id="1425" r:id="rId54"/>
    <p:sldId id="1314" r:id="rId55"/>
    <p:sldId id="1301" r:id="rId56"/>
    <p:sldId id="1292" r:id="rId57"/>
    <p:sldId id="1426" r:id="rId58"/>
    <p:sldId id="1293" r:id="rId59"/>
    <p:sldId id="1304" r:id="rId60"/>
    <p:sldId id="1459" r:id="rId61"/>
    <p:sldId id="1428" r:id="rId62"/>
    <p:sldId id="1429" r:id="rId63"/>
    <p:sldId id="1461" r:id="rId64"/>
    <p:sldId id="1430" r:id="rId65"/>
    <p:sldId id="1462" r:id="rId66"/>
    <p:sldId id="1433" r:id="rId67"/>
    <p:sldId id="1432" r:id="rId68"/>
    <p:sldId id="1325" r:id="rId69"/>
    <p:sldId id="1294" r:id="rId70"/>
    <p:sldId id="1307" r:id="rId71"/>
    <p:sldId id="1434" r:id="rId72"/>
    <p:sldId id="1435" r:id="rId73"/>
    <p:sldId id="1436" r:id="rId74"/>
    <p:sldId id="1437" r:id="rId75"/>
    <p:sldId id="1334" r:id="rId76"/>
    <p:sldId id="1440" r:id="rId77"/>
    <p:sldId id="1441" r:id="rId78"/>
    <p:sldId id="1463" r:id="rId79"/>
    <p:sldId id="1442" r:id="rId80"/>
    <p:sldId id="1443" r:id="rId81"/>
    <p:sldId id="1332" r:id="rId82"/>
    <p:sldId id="1444" r:id="rId83"/>
    <p:sldId id="1445" r:id="rId84"/>
    <p:sldId id="1446" r:id="rId85"/>
    <p:sldId id="1352" r:id="rId86"/>
    <p:sldId id="1068" r:id="rId87"/>
    <p:sldId id="1336" r:id="rId88"/>
    <p:sldId id="1447" r:id="rId89"/>
    <p:sldId id="1448" r:id="rId90"/>
    <p:sldId id="1449" r:id="rId91"/>
    <p:sldId id="1450" r:id="rId92"/>
    <p:sldId id="1454" r:id="rId93"/>
    <p:sldId id="1455" r:id="rId94"/>
    <p:sldId id="1456" r:id="rId95"/>
    <p:sldId id="1451" r:id="rId96"/>
    <p:sldId id="1452" r:id="rId97"/>
    <p:sldId id="1453" r:id="rId98"/>
    <p:sldId id="1457" r:id="rId99"/>
    <p:sldId id="1381" r:id="rId100"/>
    <p:sldId id="1383" r:id="rId101"/>
    <p:sldId id="1385" r:id="rId102"/>
    <p:sldId id="1458" r:id="rId103"/>
    <p:sldId id="1252" r:id="rId104"/>
    <p:sldId id="326" r:id="rId105"/>
  </p:sldIdLst>
  <p:sldSz cx="12190413" cy="6859588"/>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937" userDrawn="1">
          <p15:clr>
            <a:srgbClr val="A4A3A4"/>
          </p15:clr>
        </p15:guide>
        <p15:guide id="3" pos="65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rd" initials="W用" lastIdx="1" clrIdx="0">
    <p:extLst>
      <p:ext uri="{19B8F6BF-5375-455C-9EA6-DF929625EA0E}">
        <p15:presenceInfo xmlns:p15="http://schemas.microsoft.com/office/powerpoint/2012/main" userId="zrd" providerId="None"/>
      </p:ext>
    </p:extLst>
  </p:cmAuthor>
  <p:cmAuthor id="2" name="薛蒙蒙" initials="xmm" lastIdx="5" clrIdx="1">
    <p:extLst>
      <p:ext uri="{19B8F6BF-5375-455C-9EA6-DF929625EA0E}">
        <p15:presenceInfo xmlns:p15="http://schemas.microsoft.com/office/powerpoint/2012/main" userId="薛蒙蒙"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9B3"/>
    <a:srgbClr val="595959"/>
    <a:srgbClr val="B2B2B2"/>
    <a:srgbClr val="FF0000"/>
    <a:srgbClr val="F2F2F2"/>
    <a:srgbClr val="1369B2"/>
    <a:srgbClr val="FFFFFF"/>
    <a:srgbClr val="EBAD13"/>
    <a:srgbClr val="BBBBBB"/>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9" autoAdjust="0"/>
    <p:restoredTop sz="96420" autoAdjust="0"/>
  </p:normalViewPr>
  <p:slideViewPr>
    <p:cSldViewPr>
      <p:cViewPr varScale="1">
        <p:scale>
          <a:sx n="112" d="100"/>
          <a:sy n="112" d="100"/>
        </p:scale>
        <p:origin x="624" y="108"/>
      </p:cViewPr>
      <p:guideLst>
        <p:guide orient="horz" pos="1480"/>
        <p:guide pos="937"/>
        <p:guide pos="656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handoutMaster" Target="handoutMasters/handout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commentAuthors" Target="commentAuthor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2022/10/28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3204363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2022/10/28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3934185211"/>
      </p:ext>
    </p:extLst>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130742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221985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30988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161662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170988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extLst>
      <p:ext uri="{BB962C8B-B14F-4D97-AF65-F5344CB8AC3E}">
        <p14:creationId xmlns:p14="http://schemas.microsoft.com/office/powerpoint/2010/main" val="405338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598533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extLst>
      <p:ext uri="{BB962C8B-B14F-4D97-AF65-F5344CB8AC3E}">
        <p14:creationId xmlns:p14="http://schemas.microsoft.com/office/powerpoint/2010/main" val="375919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extLst>
      <p:ext uri="{BB962C8B-B14F-4D97-AF65-F5344CB8AC3E}">
        <p14:creationId xmlns:p14="http://schemas.microsoft.com/office/powerpoint/2010/main" val="296622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extLst>
      <p:ext uri="{BB962C8B-B14F-4D97-AF65-F5344CB8AC3E}">
        <p14:creationId xmlns:p14="http://schemas.microsoft.com/office/powerpoint/2010/main" val="1951977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extLst>
      <p:ext uri="{BB962C8B-B14F-4D97-AF65-F5344CB8AC3E}">
        <p14:creationId xmlns:p14="http://schemas.microsoft.com/office/powerpoint/2010/main" val="28145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166162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extLst>
      <p:ext uri="{BB962C8B-B14F-4D97-AF65-F5344CB8AC3E}">
        <p14:creationId xmlns:p14="http://schemas.microsoft.com/office/powerpoint/2010/main" val="1591474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extLst>
      <p:ext uri="{BB962C8B-B14F-4D97-AF65-F5344CB8AC3E}">
        <p14:creationId xmlns:p14="http://schemas.microsoft.com/office/powerpoint/2010/main" val="15319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47</a:t>
            </a:fld>
            <a:endParaRPr lang="zh-CN" altLang="en-US"/>
          </a:p>
        </p:txBody>
      </p:sp>
    </p:spTree>
    <p:extLst>
      <p:ext uri="{BB962C8B-B14F-4D97-AF65-F5344CB8AC3E}">
        <p14:creationId xmlns:p14="http://schemas.microsoft.com/office/powerpoint/2010/main" val="154180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53</a:t>
            </a:fld>
            <a:endParaRPr lang="zh-CN" altLang="en-US"/>
          </a:p>
        </p:txBody>
      </p:sp>
    </p:spTree>
    <p:extLst>
      <p:ext uri="{BB962C8B-B14F-4D97-AF65-F5344CB8AC3E}">
        <p14:creationId xmlns:p14="http://schemas.microsoft.com/office/powerpoint/2010/main" val="4280336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55</a:t>
            </a:fld>
            <a:endParaRPr lang="zh-CN" altLang="en-US"/>
          </a:p>
        </p:txBody>
      </p:sp>
    </p:spTree>
    <p:extLst>
      <p:ext uri="{BB962C8B-B14F-4D97-AF65-F5344CB8AC3E}">
        <p14:creationId xmlns:p14="http://schemas.microsoft.com/office/powerpoint/2010/main" val="1222340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57</a:t>
            </a:fld>
            <a:endParaRPr lang="zh-CN" altLang="en-US"/>
          </a:p>
        </p:txBody>
      </p:sp>
    </p:spTree>
    <p:extLst>
      <p:ext uri="{BB962C8B-B14F-4D97-AF65-F5344CB8AC3E}">
        <p14:creationId xmlns:p14="http://schemas.microsoft.com/office/powerpoint/2010/main" val="2188434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59</a:t>
            </a:fld>
            <a:endParaRPr lang="zh-CN" altLang="en-US"/>
          </a:p>
        </p:txBody>
      </p:sp>
    </p:spTree>
    <p:extLst>
      <p:ext uri="{BB962C8B-B14F-4D97-AF65-F5344CB8AC3E}">
        <p14:creationId xmlns:p14="http://schemas.microsoft.com/office/powerpoint/2010/main" val="2376973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62</a:t>
            </a:fld>
            <a:endParaRPr lang="zh-CN" altLang="en-US"/>
          </a:p>
        </p:txBody>
      </p:sp>
    </p:spTree>
    <p:extLst>
      <p:ext uri="{BB962C8B-B14F-4D97-AF65-F5344CB8AC3E}">
        <p14:creationId xmlns:p14="http://schemas.microsoft.com/office/powerpoint/2010/main" val="3521946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64</a:t>
            </a:fld>
            <a:endParaRPr lang="zh-CN" altLang="en-US"/>
          </a:p>
        </p:txBody>
      </p:sp>
    </p:spTree>
    <p:extLst>
      <p:ext uri="{BB962C8B-B14F-4D97-AF65-F5344CB8AC3E}">
        <p14:creationId xmlns:p14="http://schemas.microsoft.com/office/powerpoint/2010/main" val="2969882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67</a:t>
            </a:fld>
            <a:endParaRPr lang="zh-CN" altLang="en-US"/>
          </a:p>
        </p:txBody>
      </p:sp>
    </p:spTree>
    <p:extLst>
      <p:ext uri="{BB962C8B-B14F-4D97-AF65-F5344CB8AC3E}">
        <p14:creationId xmlns:p14="http://schemas.microsoft.com/office/powerpoint/2010/main" val="315763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1321604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68</a:t>
            </a:fld>
            <a:endParaRPr lang="zh-CN" altLang="en-US"/>
          </a:p>
        </p:txBody>
      </p:sp>
    </p:spTree>
    <p:extLst>
      <p:ext uri="{BB962C8B-B14F-4D97-AF65-F5344CB8AC3E}">
        <p14:creationId xmlns:p14="http://schemas.microsoft.com/office/powerpoint/2010/main" val="3705729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71</a:t>
            </a:fld>
            <a:endParaRPr lang="zh-CN" altLang="en-US"/>
          </a:p>
        </p:txBody>
      </p:sp>
    </p:spTree>
    <p:extLst>
      <p:ext uri="{BB962C8B-B14F-4D97-AF65-F5344CB8AC3E}">
        <p14:creationId xmlns:p14="http://schemas.microsoft.com/office/powerpoint/2010/main" val="1499699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72</a:t>
            </a:fld>
            <a:endParaRPr lang="zh-CN" altLang="en-US"/>
          </a:p>
        </p:txBody>
      </p:sp>
    </p:spTree>
    <p:extLst>
      <p:ext uri="{BB962C8B-B14F-4D97-AF65-F5344CB8AC3E}">
        <p14:creationId xmlns:p14="http://schemas.microsoft.com/office/powerpoint/2010/main" val="3565430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73</a:t>
            </a:fld>
            <a:endParaRPr lang="zh-CN" altLang="en-US"/>
          </a:p>
        </p:txBody>
      </p:sp>
    </p:spTree>
    <p:extLst>
      <p:ext uri="{BB962C8B-B14F-4D97-AF65-F5344CB8AC3E}">
        <p14:creationId xmlns:p14="http://schemas.microsoft.com/office/powerpoint/2010/main" val="3438991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74</a:t>
            </a:fld>
            <a:endParaRPr lang="zh-CN" altLang="en-US"/>
          </a:p>
        </p:txBody>
      </p:sp>
    </p:spTree>
    <p:extLst>
      <p:ext uri="{BB962C8B-B14F-4D97-AF65-F5344CB8AC3E}">
        <p14:creationId xmlns:p14="http://schemas.microsoft.com/office/powerpoint/2010/main" val="685594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75</a:t>
            </a:fld>
            <a:endParaRPr lang="zh-CN" altLang="en-US"/>
          </a:p>
        </p:txBody>
      </p:sp>
    </p:spTree>
    <p:extLst>
      <p:ext uri="{BB962C8B-B14F-4D97-AF65-F5344CB8AC3E}">
        <p14:creationId xmlns:p14="http://schemas.microsoft.com/office/powerpoint/2010/main" val="176160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76</a:t>
            </a:fld>
            <a:endParaRPr lang="zh-CN" altLang="en-US"/>
          </a:p>
        </p:txBody>
      </p:sp>
    </p:spTree>
    <p:extLst>
      <p:ext uri="{BB962C8B-B14F-4D97-AF65-F5344CB8AC3E}">
        <p14:creationId xmlns:p14="http://schemas.microsoft.com/office/powerpoint/2010/main" val="1759823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77</a:t>
            </a:fld>
            <a:endParaRPr lang="zh-CN" altLang="en-US"/>
          </a:p>
        </p:txBody>
      </p:sp>
    </p:spTree>
    <p:extLst>
      <p:ext uri="{BB962C8B-B14F-4D97-AF65-F5344CB8AC3E}">
        <p14:creationId xmlns:p14="http://schemas.microsoft.com/office/powerpoint/2010/main" val="3319891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78</a:t>
            </a:fld>
            <a:endParaRPr lang="zh-CN" altLang="en-US"/>
          </a:p>
        </p:txBody>
      </p:sp>
    </p:spTree>
    <p:extLst>
      <p:ext uri="{BB962C8B-B14F-4D97-AF65-F5344CB8AC3E}">
        <p14:creationId xmlns:p14="http://schemas.microsoft.com/office/powerpoint/2010/main" val="645022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79</a:t>
            </a:fld>
            <a:endParaRPr lang="zh-CN" altLang="en-US"/>
          </a:p>
        </p:txBody>
      </p:sp>
    </p:spTree>
    <p:extLst>
      <p:ext uri="{BB962C8B-B14F-4D97-AF65-F5344CB8AC3E}">
        <p14:creationId xmlns:p14="http://schemas.microsoft.com/office/powerpoint/2010/main" val="36913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1251122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82</a:t>
            </a:fld>
            <a:endParaRPr lang="zh-CN" altLang="en-US"/>
          </a:p>
        </p:txBody>
      </p:sp>
    </p:spTree>
    <p:extLst>
      <p:ext uri="{BB962C8B-B14F-4D97-AF65-F5344CB8AC3E}">
        <p14:creationId xmlns:p14="http://schemas.microsoft.com/office/powerpoint/2010/main" val="190017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84</a:t>
            </a:fld>
            <a:endParaRPr lang="zh-CN" altLang="en-US"/>
          </a:p>
        </p:txBody>
      </p:sp>
    </p:spTree>
    <p:extLst>
      <p:ext uri="{BB962C8B-B14F-4D97-AF65-F5344CB8AC3E}">
        <p14:creationId xmlns:p14="http://schemas.microsoft.com/office/powerpoint/2010/main" val="1193816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85</a:t>
            </a:fld>
            <a:endParaRPr lang="zh-CN" altLang="en-US"/>
          </a:p>
        </p:txBody>
      </p:sp>
    </p:spTree>
    <p:extLst>
      <p:ext uri="{BB962C8B-B14F-4D97-AF65-F5344CB8AC3E}">
        <p14:creationId xmlns:p14="http://schemas.microsoft.com/office/powerpoint/2010/main" val="3516758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88</a:t>
            </a:fld>
            <a:endParaRPr lang="zh-CN" altLang="en-US"/>
          </a:p>
        </p:txBody>
      </p:sp>
    </p:spTree>
    <p:extLst>
      <p:ext uri="{BB962C8B-B14F-4D97-AF65-F5344CB8AC3E}">
        <p14:creationId xmlns:p14="http://schemas.microsoft.com/office/powerpoint/2010/main" val="2769358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91</a:t>
            </a:fld>
            <a:endParaRPr lang="zh-CN" altLang="en-US"/>
          </a:p>
        </p:txBody>
      </p:sp>
    </p:spTree>
    <p:extLst>
      <p:ext uri="{BB962C8B-B14F-4D97-AF65-F5344CB8AC3E}">
        <p14:creationId xmlns:p14="http://schemas.microsoft.com/office/powerpoint/2010/main" val="614559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94</a:t>
            </a:fld>
            <a:endParaRPr lang="zh-CN" altLang="en-US"/>
          </a:p>
        </p:txBody>
      </p:sp>
    </p:spTree>
    <p:extLst>
      <p:ext uri="{BB962C8B-B14F-4D97-AF65-F5344CB8AC3E}">
        <p14:creationId xmlns:p14="http://schemas.microsoft.com/office/powerpoint/2010/main" val="2050230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98</a:t>
            </a:fld>
            <a:endParaRPr lang="zh-CN" altLang="en-US"/>
          </a:p>
        </p:txBody>
      </p:sp>
    </p:spTree>
    <p:extLst>
      <p:ext uri="{BB962C8B-B14F-4D97-AF65-F5344CB8AC3E}">
        <p14:creationId xmlns:p14="http://schemas.microsoft.com/office/powerpoint/2010/main" val="1311796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99</a:t>
            </a:fld>
            <a:endParaRPr lang="zh-CN" altLang="en-US"/>
          </a:p>
        </p:txBody>
      </p:sp>
    </p:spTree>
    <p:extLst>
      <p:ext uri="{BB962C8B-B14F-4D97-AF65-F5344CB8AC3E}">
        <p14:creationId xmlns:p14="http://schemas.microsoft.com/office/powerpoint/2010/main" val="1795809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103</a:t>
            </a:fld>
            <a:endParaRPr lang="zh-CN" altLang="en-US"/>
          </a:p>
        </p:txBody>
      </p:sp>
    </p:spTree>
    <p:extLst>
      <p:ext uri="{BB962C8B-B14F-4D97-AF65-F5344CB8AC3E}">
        <p14:creationId xmlns:p14="http://schemas.microsoft.com/office/powerpoint/2010/main" val="429290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277917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35684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199768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424551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36639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15" y="390618"/>
            <a:ext cx="520428" cy="274702"/>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TextBox 4"/>
          <p:cNvSpPr txBox="1"/>
          <p:nvPr userDrawn="1"/>
        </p:nvSpPr>
        <p:spPr>
          <a:xfrm>
            <a:off x="305731" y="6526138"/>
            <a:ext cx="2909155" cy="276999"/>
          </a:xfrm>
          <a:prstGeom prst="rect">
            <a:avLst/>
          </a:prstGeom>
          <a:noFill/>
        </p:spPr>
        <p:txBody>
          <a:bodyPr wrap="square" rtlCol="0">
            <a:spAutoFit/>
          </a:bodyPr>
          <a:lstStyle/>
          <a:p>
            <a:r>
              <a:rPr lang="en-US" altLang="zh-CN" sz="1200" b="0" dirty="0" err="1">
                <a:solidFill>
                  <a:srgbClr val="595959"/>
                </a:solidFill>
                <a:latin typeface="微软雅黑" panose="020B0503020204020204" pitchFamily="34" charset="-122"/>
                <a:ea typeface="微软雅黑" panose="020B0503020204020204" pitchFamily="34" charset="-122"/>
              </a:rPr>
              <a:t>yx.ityxb.com</a:t>
            </a:r>
            <a:endParaRPr lang="zh-CN" altLang="en-US" sz="1200" b="0" dirty="0">
              <a:solidFill>
                <a:srgbClr val="595959"/>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0703717" y="6794446"/>
            <a:ext cx="1486695" cy="84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42F652BD-78F8-4263-B0C9-1157D4F9FB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3518" y="294845"/>
            <a:ext cx="2595061" cy="4050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F1137BB1-9F5B-4D4F-9A56-B2F02308C4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8890" y="5045086"/>
            <a:ext cx="3952633" cy="6169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2"/>
          <a:srcRect l="114" t="60287" r="-114" b="572"/>
          <a:stretch>
            <a:fillRect/>
          </a:stretch>
        </p:blipFill>
        <p:spPr>
          <a:xfrm>
            <a:off x="2480310" y="2508250"/>
            <a:ext cx="7532370" cy="1657985"/>
          </a:xfrm>
          <a:prstGeom prst="rect">
            <a:avLst/>
          </a:prstGeom>
        </p:spPr>
      </p:pic>
      <p:pic>
        <p:nvPicPr>
          <p:cNvPr id="16" name="图片 15">
            <a:extLst>
              <a:ext uri="{FF2B5EF4-FFF2-40B4-BE49-F238E27FC236}">
                <a16:creationId xmlns:a16="http://schemas.microsoft.com/office/drawing/2014/main" id="{DD30E425-C7EA-45F0-85AD-6C51CB843B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2022/10/28</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2022/10/28</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6.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2037285" y="2637706"/>
            <a:ext cx="8657219" cy="923330"/>
          </a:xfrm>
          <a:prstGeom prst="rect">
            <a:avLst/>
          </a:prstGeom>
          <a:noFill/>
        </p:spPr>
        <p:txBody>
          <a:bodyPr wrap="square" rtlCol="0">
            <a:spAutoFit/>
          </a:bodyPr>
          <a:lstStyle/>
          <a:p>
            <a:pPr algn="ctr"/>
            <a:r>
              <a:rPr lang="zh-CN" altLang="en-US" sz="54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rPr>
              <a:t>第</a:t>
            </a:r>
            <a:r>
              <a:rPr lang="en-US" altLang="zh-CN" sz="54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rPr>
              <a:t>7</a:t>
            </a:r>
            <a:r>
              <a:rPr lang="zh-CN" altLang="en-US" sz="54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rPr>
              <a:t>章 </a:t>
            </a:r>
            <a:r>
              <a:rPr lang="en-US" altLang="zh-CN" sz="54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rPr>
              <a:t>DOM</a:t>
            </a:r>
            <a:r>
              <a:rPr lang="zh-CN" altLang="en-US" sz="54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rPr>
              <a:t>（下）</a:t>
            </a:r>
            <a:endParaRPr lang="en-US" altLang="zh-CN" sz="54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endParaRPr>
          </a:p>
        </p:txBody>
      </p:sp>
      <p:sp>
        <p:nvSpPr>
          <p:cNvPr id="6" name="Rectangle 4"/>
          <p:cNvSpPr txBox="1">
            <a:spLocks noChangeArrowheads="1"/>
          </p:cNvSpPr>
          <p:nvPr/>
        </p:nvSpPr>
        <p:spPr>
          <a:xfrm>
            <a:off x="3718942" y="3861842"/>
            <a:ext cx="6336704" cy="430530"/>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《JavaScript</a:t>
            </a:r>
            <a:r>
              <a:rPr lang="zh-CN" altLang="en-US" sz="2400" dirty="0">
                <a:solidFill>
                  <a:srgbClr val="595959"/>
                </a:solidFill>
                <a:latin typeface="微软雅黑" panose="020B0503020204020204" pitchFamily="34" charset="-122"/>
                <a:ea typeface="微软雅黑" panose="020B0503020204020204" pitchFamily="34" charset="-122"/>
                <a:cs typeface="+mn-ea"/>
                <a:sym typeface="+mn-lt"/>
              </a:rPr>
              <a:t>前端开发案例教程（第</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2</a:t>
            </a:r>
            <a:r>
              <a:rPr lang="zh-CN" altLang="en-US" sz="2400" dirty="0">
                <a:solidFill>
                  <a:srgbClr val="595959"/>
                </a:solidFill>
                <a:latin typeface="微软雅黑" panose="020B0503020204020204" pitchFamily="34" charset="-122"/>
                <a:ea typeface="微软雅黑" panose="020B0503020204020204" pitchFamily="34" charset="-122"/>
                <a:cs typeface="+mn-ea"/>
                <a:sym typeface="+mn-lt"/>
              </a:rPr>
              <a:t>版）</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37C7476-70A0-45CA-ACD1-7CDA8E61E8F9}"/>
              </a:ext>
            </a:extLst>
          </p:cNvPr>
          <p:cNvSpPr txBox="1"/>
          <p:nvPr/>
        </p:nvSpPr>
        <p:spPr>
          <a:xfrm>
            <a:off x="982638" y="1219828"/>
            <a:ext cx="10419861"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节点有</a:t>
            </a:r>
            <a:r>
              <a:rPr lang="en-US" altLang="zh-CN" sz="2000" dirty="0">
                <a:solidFill>
                  <a:srgbClr val="1369B3"/>
                </a:solidFill>
                <a:latin typeface="微软雅黑" panose="020B0503020204020204" pitchFamily="34" charset="-122"/>
                <a:ea typeface="微软雅黑" panose="020B0503020204020204" pitchFamily="34" charset="-122"/>
                <a:cs typeface="+mn-ea"/>
              </a:rPr>
              <a:t>3</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个常用属性，具体如下。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4"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节点的属性</a:t>
            </a:r>
          </a:p>
        </p:txBody>
      </p:sp>
      <p:sp>
        <p:nvSpPr>
          <p:cNvPr id="16" name="文本框 15">
            <a:extLst>
              <a:ext uri="{FF2B5EF4-FFF2-40B4-BE49-F238E27FC236}">
                <a16:creationId xmlns:a16="http://schemas.microsoft.com/office/drawing/2014/main" id="{4089D4CE-C14D-4A4B-99D4-1E05A37E7C10}"/>
              </a:ext>
            </a:extLst>
          </p:cNvPr>
          <p:cNvSpPr txBox="1"/>
          <p:nvPr/>
        </p:nvSpPr>
        <p:spPr>
          <a:xfrm>
            <a:off x="982638" y="1845618"/>
            <a:ext cx="10009112" cy="2054409"/>
          </a:xfrm>
          <a:prstGeom prst="rect">
            <a:avLst/>
          </a:prstGeom>
          <a:noFill/>
        </p:spPr>
        <p:txBody>
          <a:bodyPr wrap="square" rtlCol="0">
            <a:spAutoFit/>
          </a:bodyPr>
          <a:lstStyle/>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err="1">
                <a:solidFill>
                  <a:srgbClr val="1369B3"/>
                </a:solidFill>
                <a:latin typeface="微软雅黑" panose="020B0503020204020204" pitchFamily="34" charset="-122"/>
                <a:ea typeface="微软雅黑" panose="020B0503020204020204" pitchFamily="34" charset="-122"/>
                <a:cs typeface="+mn-ea"/>
              </a:rPr>
              <a:t>nodeName</a:t>
            </a:r>
            <a:r>
              <a:rPr lang="en-US" altLang="zh-CN" sz="2000" dirty="0">
                <a:solidFill>
                  <a:srgbClr val="1369B3"/>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：用于获取</a:t>
            </a:r>
            <a:r>
              <a:rPr lang="zh-CN" altLang="en-US" sz="2000" dirty="0">
                <a:solidFill>
                  <a:srgbClr val="1369B3"/>
                </a:solidFill>
                <a:latin typeface="微软雅黑" panose="020B0503020204020204" pitchFamily="34" charset="-122"/>
                <a:ea typeface="微软雅黑" panose="020B0503020204020204" pitchFamily="34" charset="-122"/>
                <a:cs typeface="+mn-ea"/>
              </a:rPr>
              <a:t>节点名称</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全大写</a:t>
            </a:r>
            <a:r>
              <a:rPr lang="zh-CN" altLang="en-US" sz="2000" dirty="0">
                <a:solidFill>
                  <a:srgbClr val="595959"/>
                </a:solidFill>
                <a:latin typeface="微软雅黑" panose="020B0503020204020204" pitchFamily="34" charset="-122"/>
                <a:ea typeface="微软雅黑" panose="020B0503020204020204" pitchFamily="34" charset="-122"/>
                <a:cs typeface="+mn-ea"/>
              </a:rPr>
              <a:t>形式，如</a:t>
            </a:r>
            <a:r>
              <a:rPr lang="en-US" altLang="zh-CN" sz="2000" dirty="0">
                <a:solidFill>
                  <a:srgbClr val="595959"/>
                </a:solidFill>
                <a:latin typeface="微软雅黑" panose="020B0503020204020204" pitchFamily="34" charset="-122"/>
                <a:ea typeface="微软雅黑" panose="020B0503020204020204" pitchFamily="34" charset="-122"/>
                <a:cs typeface="+mn-ea"/>
              </a:rPr>
              <a:t>&lt;div&gt;</a:t>
            </a:r>
            <a:r>
              <a:rPr lang="zh-CN" altLang="en-US" sz="2000" dirty="0">
                <a:solidFill>
                  <a:srgbClr val="595959"/>
                </a:solidFill>
                <a:latin typeface="微软雅黑" panose="020B0503020204020204" pitchFamily="34" charset="-122"/>
                <a:ea typeface="微软雅黑" panose="020B0503020204020204" pitchFamily="34" charset="-122"/>
                <a:cs typeface="+mn-ea"/>
              </a:rPr>
              <a:t>标签的节点名称为</a:t>
            </a:r>
            <a:r>
              <a:rPr lang="en-US" altLang="zh-CN" sz="2000" dirty="0">
                <a:solidFill>
                  <a:srgbClr val="595959"/>
                </a:solidFill>
                <a:latin typeface="微软雅黑" panose="020B0503020204020204" pitchFamily="34" charset="-122"/>
                <a:ea typeface="微软雅黑" panose="020B0503020204020204" pitchFamily="34" charset="-122"/>
                <a:cs typeface="+mn-ea"/>
              </a:rPr>
              <a:t>DIV</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err="1" smtClean="0">
                <a:solidFill>
                  <a:srgbClr val="1369B3"/>
                </a:solidFill>
                <a:latin typeface="微软雅黑" panose="020B0503020204020204" pitchFamily="34" charset="-122"/>
                <a:ea typeface="微软雅黑" panose="020B0503020204020204" pitchFamily="34" charset="-122"/>
                <a:cs typeface="+mn-ea"/>
              </a:rPr>
              <a:t>nodeValue</a:t>
            </a:r>
            <a:r>
              <a:rPr lang="zh-CN" altLang="en-US" sz="2000" dirty="0">
                <a:solidFill>
                  <a:srgbClr val="595959"/>
                </a:solidFill>
                <a:latin typeface="微软雅黑" panose="020B0503020204020204" pitchFamily="34" charset="-122"/>
                <a:ea typeface="微软雅黑" panose="020B0503020204020204" pitchFamily="34" charset="-122"/>
                <a:cs typeface="+mn-ea"/>
              </a:rPr>
              <a:t>：用于获取</a:t>
            </a:r>
            <a:r>
              <a:rPr lang="zh-CN" altLang="en-US" sz="2000" dirty="0">
                <a:solidFill>
                  <a:srgbClr val="1369B3"/>
                </a:solidFill>
                <a:latin typeface="微软雅黑" panose="020B0503020204020204" pitchFamily="34" charset="-122"/>
                <a:ea typeface="微软雅黑" panose="020B0503020204020204" pitchFamily="34" charset="-122"/>
                <a:cs typeface="+mn-ea"/>
              </a:rPr>
              <a:t>节点值</a:t>
            </a:r>
            <a:r>
              <a:rPr lang="zh-CN" altLang="en-US" sz="2000" dirty="0">
                <a:solidFill>
                  <a:srgbClr val="595959"/>
                </a:solidFill>
                <a:latin typeface="微软雅黑" panose="020B0503020204020204" pitchFamily="34" charset="-122"/>
                <a:ea typeface="微软雅黑" panose="020B0503020204020204" pitchFamily="34" charset="-122"/>
                <a:cs typeface="+mn-ea"/>
              </a:rPr>
              <a:t>，一般适用于</a:t>
            </a:r>
            <a:r>
              <a:rPr lang="zh-CN" altLang="en-US" sz="2000" dirty="0">
                <a:solidFill>
                  <a:srgbClr val="1369B3"/>
                </a:solidFill>
                <a:latin typeface="微软雅黑" panose="020B0503020204020204" pitchFamily="34" charset="-122"/>
                <a:ea typeface="微软雅黑" panose="020B0503020204020204" pitchFamily="34" charset="-122"/>
                <a:cs typeface="+mn-ea"/>
              </a:rPr>
              <a:t>文本</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注释类型</a:t>
            </a:r>
            <a:r>
              <a:rPr lang="zh-CN" altLang="en-US" sz="2000" dirty="0">
                <a:solidFill>
                  <a:srgbClr val="595959"/>
                </a:solidFill>
                <a:latin typeface="微软雅黑" panose="020B0503020204020204" pitchFamily="34" charset="-122"/>
                <a:ea typeface="微软雅黑" panose="020B0503020204020204" pitchFamily="34" charset="-122"/>
                <a:cs typeface="+mn-ea"/>
              </a:rPr>
              <a:t>的节点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err="1">
                <a:solidFill>
                  <a:srgbClr val="1369B3"/>
                </a:solidFill>
                <a:latin typeface="微软雅黑" panose="020B0503020204020204" pitchFamily="34" charset="-122"/>
                <a:ea typeface="微软雅黑" panose="020B0503020204020204" pitchFamily="34" charset="-122"/>
                <a:cs typeface="+mn-ea"/>
              </a:rPr>
              <a:t>nodeType</a:t>
            </a:r>
            <a:r>
              <a:rPr lang="zh-CN" altLang="en-US" sz="2000" dirty="0">
                <a:solidFill>
                  <a:srgbClr val="1369B2"/>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用于获取数字表示的</a:t>
            </a:r>
            <a:r>
              <a:rPr lang="zh-CN" altLang="en-US" sz="2000" dirty="0">
                <a:solidFill>
                  <a:srgbClr val="1369B3"/>
                </a:solidFill>
                <a:latin typeface="微软雅黑" panose="020B0503020204020204" pitchFamily="34" charset="-122"/>
                <a:ea typeface="微软雅黑" panose="020B0503020204020204" pitchFamily="34" charset="-122"/>
                <a:cs typeface="+mn-ea"/>
              </a:rPr>
              <a:t>节点类型</a:t>
            </a:r>
            <a:r>
              <a:rPr lang="zh-CN" altLang="en-US" sz="2000" dirty="0">
                <a:solidFill>
                  <a:srgbClr val="595959"/>
                </a:solidFill>
                <a:latin typeface="微软雅黑" panose="020B0503020204020204" pitchFamily="34" charset="-122"/>
                <a:ea typeface="微软雅黑" panose="020B0503020204020204" pitchFamily="34" charset="-122"/>
                <a:cs typeface="+mn-ea"/>
              </a:rPr>
              <a:t>，如</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表示元素节点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1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37007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ADDE7D86-4436-4A48-B3F4-DCAA2B0B49B3}"/>
              </a:ext>
            </a:extLst>
          </p:cNvPr>
          <p:cNvSpPr txBox="1"/>
          <p:nvPr/>
        </p:nvSpPr>
        <p:spPr>
          <a:xfrm>
            <a:off x="838622" y="1702757"/>
            <a:ext cx="10153128" cy="4247317"/>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rPr>
              <a:t>根据</a:t>
            </a:r>
            <a:r>
              <a:rPr lang="zh-CN" altLang="en-US" sz="2000" dirty="0">
                <a:solidFill>
                  <a:srgbClr val="595959"/>
                </a:solidFill>
                <a:latin typeface="微软雅黑" panose="020B0503020204020204" pitchFamily="34" charset="-122"/>
                <a:ea typeface="微软雅黑" panose="020B0503020204020204" pitchFamily="34" charset="-122"/>
              </a:rPr>
              <a:t>效果图</a:t>
            </a:r>
            <a:r>
              <a:rPr lang="zh-CN" altLang="en-US" sz="2000" dirty="0">
                <a:solidFill>
                  <a:srgbClr val="1369B3"/>
                </a:solidFill>
                <a:latin typeface="微软雅黑" panose="020B0503020204020204" pitchFamily="34" charset="-122"/>
                <a:ea typeface="微软雅黑" panose="020B0503020204020204" pitchFamily="34" charset="-122"/>
              </a:rPr>
              <a:t>编写页面结构</a:t>
            </a:r>
            <a:r>
              <a:rPr lang="zh-CN" altLang="en-US" sz="2000" dirty="0">
                <a:solidFill>
                  <a:srgbClr val="595959"/>
                </a:solidFill>
                <a:latin typeface="微软雅黑" panose="020B0503020204020204" pitchFamily="34" charset="-122"/>
                <a:ea typeface="微软雅黑" panose="020B0503020204020204" pitchFamily="34" charset="-122"/>
              </a:rPr>
              <a:t>和</a:t>
            </a:r>
            <a:r>
              <a:rPr lang="zh-CN" altLang="en-US" sz="2000" dirty="0">
                <a:solidFill>
                  <a:srgbClr val="1369B3"/>
                </a:solidFill>
                <a:latin typeface="微软雅黑" panose="020B0503020204020204" pitchFamily="34" charset="-122"/>
                <a:ea typeface="微软雅黑" panose="020B0503020204020204" pitchFamily="34" charset="-122"/>
              </a:rPr>
              <a:t>样式</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en-US" altLang="zh-CN" sz="2000" dirty="0" smtClean="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endParaRPr lang="en-US" altLang="zh-CN" sz="1000" dirty="0" smtClean="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rPr>
              <a:t>为</a:t>
            </a:r>
            <a:r>
              <a:rPr lang="zh-CN" altLang="en-US" sz="2000" dirty="0">
                <a:solidFill>
                  <a:srgbClr val="595959"/>
                </a:solidFill>
                <a:latin typeface="微软雅黑" panose="020B0503020204020204" pitchFamily="34" charset="-122"/>
                <a:ea typeface="微软雅黑" panose="020B0503020204020204" pitchFamily="34" charset="-122"/>
              </a:rPr>
              <a:t>对话框的标题区域</a:t>
            </a:r>
            <a:r>
              <a:rPr lang="zh-CN" altLang="en-US" sz="2000" dirty="0">
                <a:solidFill>
                  <a:srgbClr val="1369B3"/>
                </a:solidFill>
                <a:latin typeface="微软雅黑" panose="020B0503020204020204" pitchFamily="34" charset="-122"/>
                <a:ea typeface="微软雅黑" panose="020B0503020204020204" pitchFamily="34" charset="-122"/>
              </a:rPr>
              <a:t>注册鼠标按下事件</a:t>
            </a:r>
            <a:r>
              <a:rPr lang="zh-CN" altLang="en-US" sz="2000" dirty="0">
                <a:solidFill>
                  <a:srgbClr val="595959"/>
                </a:solidFill>
                <a:latin typeface="微软雅黑" panose="020B0503020204020204" pitchFamily="34" charset="-122"/>
                <a:ea typeface="微软雅黑" panose="020B0503020204020204" pitchFamily="34" charset="-122"/>
              </a:rPr>
              <a:t>和</a:t>
            </a:r>
            <a:r>
              <a:rPr lang="zh-CN" altLang="en-US" sz="2000" dirty="0">
                <a:solidFill>
                  <a:srgbClr val="1369B3"/>
                </a:solidFill>
                <a:latin typeface="微软雅黑" panose="020B0503020204020204" pitchFamily="34" charset="-122"/>
                <a:ea typeface="微软雅黑" panose="020B0503020204020204" pitchFamily="34" charset="-122"/>
              </a:rPr>
              <a:t>鼠标释放</a:t>
            </a:r>
            <a:r>
              <a:rPr lang="zh-CN" altLang="en-US" sz="2000" dirty="0" smtClean="0">
                <a:solidFill>
                  <a:srgbClr val="595959"/>
                </a:solidFill>
                <a:latin typeface="微软雅黑" panose="020B0503020204020204" pitchFamily="34" charset="-122"/>
                <a:ea typeface="微软雅黑" panose="020B0503020204020204" pitchFamily="34" charset="-122"/>
              </a:rPr>
              <a:t>事件。</a:t>
            </a:r>
            <a:endParaRPr lang="en-US" altLang="zh-CN" sz="2000" dirty="0" smtClean="0">
              <a:solidFill>
                <a:srgbClr val="595959"/>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endParaRPr lang="en-US" altLang="zh-CN" sz="1000" dirty="0" smtClean="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2000" dirty="0">
                <a:solidFill>
                  <a:srgbClr val="595959"/>
                </a:solidFill>
                <a:latin typeface="微软雅黑" panose="020B0503020204020204" pitchFamily="34" charset="-122"/>
                <a:ea typeface="微软雅黑" panose="020B0503020204020204" pitchFamily="34" charset="-122"/>
              </a:rPr>
              <a:t>在鼠标按下时注册鼠标移动事件，在鼠标释放时</a:t>
            </a:r>
            <a:r>
              <a:rPr lang="zh-CN" altLang="zh-CN" sz="2000" dirty="0">
                <a:solidFill>
                  <a:srgbClr val="1369B3"/>
                </a:solidFill>
                <a:latin typeface="微软雅黑" panose="020B0503020204020204" pitchFamily="34" charset="-122"/>
                <a:ea typeface="微软雅黑" panose="020B0503020204020204" pitchFamily="34" charset="-122"/>
              </a:rPr>
              <a:t>移除鼠标移动</a:t>
            </a:r>
            <a:r>
              <a:rPr lang="zh-CN" altLang="zh-CN" sz="2000" dirty="0" smtClean="0">
                <a:solidFill>
                  <a:srgbClr val="1369B3"/>
                </a:solidFill>
                <a:latin typeface="微软雅黑" panose="020B0503020204020204" pitchFamily="34" charset="-122"/>
                <a:ea typeface="微软雅黑" panose="020B0503020204020204" pitchFamily="34" charset="-122"/>
              </a:rPr>
              <a:t>事件</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en-US" altLang="zh-CN" sz="2000" dirty="0" smtClean="0">
              <a:solidFill>
                <a:srgbClr val="595959"/>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rPr>
              <a:t>在鼠标按下时，用鼠标指针距离文档左侧和顶部的距离，分别减去</a:t>
            </a:r>
            <a:r>
              <a:rPr lang="en-US" altLang="zh-CN" sz="2000" dirty="0">
                <a:solidFill>
                  <a:srgbClr val="595959"/>
                </a:solidFill>
                <a:latin typeface="微软雅黑" panose="020B0503020204020204" pitchFamily="34" charset="-122"/>
                <a:ea typeface="微软雅黑" panose="020B0503020204020204" pitchFamily="34" charset="-122"/>
              </a:rPr>
              <a:t>div</a:t>
            </a:r>
            <a:r>
              <a:rPr lang="zh-CN" altLang="en-US" sz="2000" dirty="0">
                <a:solidFill>
                  <a:srgbClr val="595959"/>
                </a:solidFill>
                <a:latin typeface="微软雅黑" panose="020B0503020204020204" pitchFamily="34" charset="-122"/>
                <a:ea typeface="微软雅黑" panose="020B0503020204020204" pitchFamily="34" charset="-122"/>
              </a:rPr>
              <a:t>元素距离文档左侧和顶部的距离，得到</a:t>
            </a:r>
            <a:r>
              <a:rPr lang="zh-CN" altLang="en-US" sz="2000" dirty="0">
                <a:solidFill>
                  <a:srgbClr val="1369B3"/>
                </a:solidFill>
                <a:latin typeface="微软雅黑" panose="020B0503020204020204" pitchFamily="34" charset="-122"/>
                <a:ea typeface="微软雅黑" panose="020B0503020204020204" pitchFamily="34" charset="-122"/>
              </a:rPr>
              <a:t>鼠标指针在</a:t>
            </a:r>
            <a:r>
              <a:rPr lang="en-US" altLang="zh-CN" sz="2000" dirty="0">
                <a:solidFill>
                  <a:srgbClr val="1369B3"/>
                </a:solidFill>
                <a:latin typeface="微软雅黑" panose="020B0503020204020204" pitchFamily="34" charset="-122"/>
                <a:ea typeface="微软雅黑" panose="020B0503020204020204" pitchFamily="34" charset="-122"/>
              </a:rPr>
              <a:t>div</a:t>
            </a:r>
            <a:r>
              <a:rPr lang="zh-CN" altLang="en-US" sz="2000" dirty="0">
                <a:solidFill>
                  <a:srgbClr val="1369B3"/>
                </a:solidFill>
                <a:latin typeface="微软雅黑" panose="020B0503020204020204" pitchFamily="34" charset="-122"/>
                <a:ea typeface="微软雅黑" panose="020B0503020204020204" pitchFamily="34" charset="-122"/>
              </a:rPr>
              <a:t>元素内的</a:t>
            </a:r>
            <a:r>
              <a:rPr lang="en-US" altLang="zh-CN" sz="2000" dirty="0">
                <a:solidFill>
                  <a:srgbClr val="1369B3"/>
                </a:solidFill>
                <a:latin typeface="微软雅黑" panose="020B0503020204020204" pitchFamily="34" charset="-122"/>
                <a:ea typeface="微软雅黑" panose="020B0503020204020204" pitchFamily="34" charset="-122"/>
              </a:rPr>
              <a:t>X</a:t>
            </a:r>
            <a:r>
              <a:rPr lang="zh-CN" altLang="en-US" sz="2000" dirty="0">
                <a:solidFill>
                  <a:srgbClr val="1369B3"/>
                </a:solidFill>
                <a:latin typeface="微软雅黑" panose="020B0503020204020204" pitchFamily="34" charset="-122"/>
                <a:ea typeface="微软雅黑" panose="020B0503020204020204" pitchFamily="34" charset="-122"/>
              </a:rPr>
              <a:t>、</a:t>
            </a:r>
            <a:r>
              <a:rPr lang="en-US" altLang="zh-CN" sz="2000" dirty="0">
                <a:solidFill>
                  <a:srgbClr val="1369B3"/>
                </a:solidFill>
                <a:latin typeface="微软雅黑" panose="020B0503020204020204" pitchFamily="34" charset="-122"/>
                <a:ea typeface="微软雅黑" panose="020B0503020204020204" pitchFamily="34" charset="-122"/>
              </a:rPr>
              <a:t>Y</a:t>
            </a:r>
            <a:r>
              <a:rPr lang="zh-CN" altLang="en-US" sz="2000" dirty="0">
                <a:solidFill>
                  <a:srgbClr val="1369B3"/>
                </a:solidFill>
                <a:latin typeface="微软雅黑" panose="020B0503020204020204" pitchFamily="34" charset="-122"/>
                <a:ea typeface="微软雅黑" panose="020B0503020204020204" pitchFamily="34" charset="-122"/>
              </a:rPr>
              <a:t>坐标值</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en-US" altLang="zh-CN" sz="2000" dirty="0" smtClean="0">
              <a:solidFill>
                <a:srgbClr val="595959"/>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endParaRPr lang="zh-CN" altLang="en-US" sz="1000" dirty="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rPr>
              <a:t>在鼠标移动事件中更改</a:t>
            </a:r>
            <a:r>
              <a:rPr lang="en-US" altLang="zh-CN" sz="2000" dirty="0">
                <a:solidFill>
                  <a:srgbClr val="595959"/>
                </a:solidFill>
                <a:latin typeface="微软雅黑" panose="020B0503020204020204" pitchFamily="34" charset="-122"/>
                <a:ea typeface="微软雅黑" panose="020B0503020204020204" pitchFamily="34" charset="-122"/>
              </a:rPr>
              <a:t>div</a:t>
            </a:r>
            <a:r>
              <a:rPr lang="zh-CN" altLang="en-US" sz="2000" dirty="0">
                <a:solidFill>
                  <a:srgbClr val="595959"/>
                </a:solidFill>
                <a:latin typeface="微软雅黑" panose="020B0503020204020204" pitchFamily="34" charset="-122"/>
                <a:ea typeface="微软雅黑" panose="020B0503020204020204" pitchFamily="34" charset="-122"/>
              </a:rPr>
              <a:t>元素的</a:t>
            </a:r>
            <a:r>
              <a:rPr lang="en-US" altLang="zh-CN" sz="2000" dirty="0">
                <a:solidFill>
                  <a:srgbClr val="595959"/>
                </a:solidFill>
                <a:latin typeface="微软雅黑" panose="020B0503020204020204" pitchFamily="34" charset="-122"/>
                <a:ea typeface="微软雅黑" panose="020B0503020204020204" pitchFamily="34" charset="-122"/>
              </a:rPr>
              <a:t>left</a:t>
            </a:r>
            <a:r>
              <a:rPr lang="zh-CN" altLang="en-US" sz="2000" dirty="0">
                <a:solidFill>
                  <a:srgbClr val="595959"/>
                </a:solidFill>
                <a:latin typeface="微软雅黑" panose="020B0503020204020204" pitchFamily="34" charset="-122"/>
                <a:ea typeface="微软雅黑" panose="020B0503020204020204" pitchFamily="34" charset="-122"/>
              </a:rPr>
              <a:t>和</a:t>
            </a:r>
            <a:r>
              <a:rPr lang="en-US" altLang="zh-CN" sz="2000" dirty="0">
                <a:solidFill>
                  <a:srgbClr val="595959"/>
                </a:solidFill>
                <a:latin typeface="微软雅黑" panose="020B0503020204020204" pitchFamily="34" charset="-122"/>
                <a:ea typeface="微软雅黑" panose="020B0503020204020204" pitchFamily="34" charset="-122"/>
              </a:rPr>
              <a:t>top</a:t>
            </a:r>
            <a:r>
              <a:rPr lang="zh-CN" altLang="en-US" sz="2000" dirty="0">
                <a:solidFill>
                  <a:srgbClr val="595959"/>
                </a:solidFill>
                <a:latin typeface="微软雅黑" panose="020B0503020204020204" pitchFamily="34" charset="-122"/>
                <a:ea typeface="微软雅黑" panose="020B0503020204020204" pitchFamily="34" charset="-122"/>
              </a:rPr>
              <a:t>值，</a:t>
            </a:r>
            <a:r>
              <a:rPr lang="zh-CN" altLang="en-US" sz="2000" dirty="0">
                <a:solidFill>
                  <a:srgbClr val="1369B3"/>
                </a:solidFill>
                <a:latin typeface="微软雅黑" panose="020B0503020204020204" pitchFamily="34" charset="-122"/>
                <a:ea typeface="微软雅黑" panose="020B0503020204020204" pitchFamily="34" charset="-122"/>
              </a:rPr>
              <a:t>计算方式</a:t>
            </a:r>
            <a:r>
              <a:rPr lang="zh-CN" altLang="en-US" sz="2000" dirty="0">
                <a:solidFill>
                  <a:srgbClr val="595959"/>
                </a:solidFill>
                <a:latin typeface="微软雅黑" panose="020B0503020204020204" pitchFamily="34" charset="-122"/>
                <a:ea typeface="微软雅黑" panose="020B0503020204020204" pitchFamily="34" charset="-122"/>
              </a:rPr>
              <a:t>为：使用鼠标指针距离文档左侧和顶部的距离，分别减去鼠标指针在</a:t>
            </a:r>
            <a:r>
              <a:rPr lang="en-US" altLang="zh-CN" sz="2000" dirty="0">
                <a:solidFill>
                  <a:srgbClr val="595959"/>
                </a:solidFill>
                <a:latin typeface="微软雅黑" panose="020B0503020204020204" pitchFamily="34" charset="-122"/>
                <a:ea typeface="微软雅黑" panose="020B0503020204020204" pitchFamily="34" charset="-122"/>
              </a:rPr>
              <a:t>div</a:t>
            </a:r>
            <a:r>
              <a:rPr lang="zh-CN" altLang="en-US" sz="2000" dirty="0">
                <a:solidFill>
                  <a:srgbClr val="595959"/>
                </a:solidFill>
                <a:latin typeface="微软雅黑" panose="020B0503020204020204" pitchFamily="34" charset="-122"/>
                <a:ea typeface="微软雅黑" panose="020B0503020204020204" pitchFamily="34" charset="-122"/>
              </a:rPr>
              <a:t>元素内的</a:t>
            </a:r>
            <a:r>
              <a:rPr lang="en-US" altLang="zh-CN" sz="2000" dirty="0">
                <a:solidFill>
                  <a:srgbClr val="595959"/>
                </a:solidFill>
                <a:latin typeface="微软雅黑" panose="020B0503020204020204" pitchFamily="34" charset="-122"/>
                <a:ea typeface="微软雅黑" panose="020B0503020204020204" pitchFamily="34" charset="-122"/>
              </a:rPr>
              <a:t>X</a:t>
            </a:r>
            <a:r>
              <a:rPr lang="zh-CN" altLang="en-US" sz="2000" dirty="0">
                <a:solidFill>
                  <a:srgbClr val="595959"/>
                </a:solidFill>
                <a:latin typeface="微软雅黑" panose="020B0503020204020204" pitchFamily="34" charset="-122"/>
                <a:ea typeface="微软雅黑" panose="020B0503020204020204" pitchFamily="34" charset="-122"/>
              </a:rPr>
              <a:t>、</a:t>
            </a:r>
            <a:r>
              <a:rPr lang="en-US" altLang="zh-CN" sz="2000" dirty="0">
                <a:solidFill>
                  <a:srgbClr val="595959"/>
                </a:solidFill>
                <a:latin typeface="微软雅黑" panose="020B0503020204020204" pitchFamily="34" charset="-122"/>
                <a:ea typeface="微软雅黑" panose="020B0503020204020204" pitchFamily="34" charset="-122"/>
              </a:rPr>
              <a:t>Y</a:t>
            </a:r>
            <a:r>
              <a:rPr lang="zh-CN" altLang="en-US" sz="2000" dirty="0">
                <a:solidFill>
                  <a:srgbClr val="595959"/>
                </a:solidFill>
                <a:latin typeface="微软雅黑" panose="020B0503020204020204" pitchFamily="34" charset="-122"/>
                <a:ea typeface="微软雅黑" panose="020B0503020204020204" pitchFamily="34" charset="-122"/>
              </a:rPr>
              <a:t>坐标</a:t>
            </a:r>
            <a:r>
              <a:rPr lang="zh-CN" altLang="en-US" sz="2000" dirty="0" smtClean="0">
                <a:solidFill>
                  <a:srgbClr val="595959"/>
                </a:solidFill>
                <a:latin typeface="微软雅黑" panose="020B0503020204020204" pitchFamily="34" charset="-122"/>
                <a:ea typeface="微软雅黑" panose="020B0503020204020204" pitchFamily="34" charset="-122"/>
              </a:rPr>
              <a:t>值。</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动手实践</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：鼠标拖曳效果</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3" name="文本框 12">
            <a:extLst>
              <a:ext uri="{FF2B5EF4-FFF2-40B4-BE49-F238E27FC236}">
                <a16:creationId xmlns:a16="http://schemas.microsoft.com/office/drawing/2014/main" id="{3E00817B-A913-4438-A44F-28CF91E9137A}"/>
              </a:ext>
            </a:extLst>
          </p:cNvPr>
          <p:cNvSpPr txBox="1"/>
          <p:nvPr/>
        </p:nvSpPr>
        <p:spPr>
          <a:xfrm>
            <a:off x="838622" y="1057962"/>
            <a:ext cx="10801200"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案例</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实现思路</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3545570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动手实践</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：鼠标拖曳效果</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3" name="文本框 12">
            <a:extLst>
              <a:ext uri="{FF2B5EF4-FFF2-40B4-BE49-F238E27FC236}">
                <a16:creationId xmlns:a16="http://schemas.microsoft.com/office/drawing/2014/main" id="{3E00817B-A913-4438-A44F-28CF91E9137A}"/>
              </a:ext>
            </a:extLst>
          </p:cNvPr>
          <p:cNvSpPr txBox="1"/>
          <p:nvPr/>
        </p:nvSpPr>
        <p:spPr>
          <a:xfrm>
            <a:off x="965574" y="1269554"/>
            <a:ext cx="10801200"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下面通过</a:t>
            </a:r>
            <a:r>
              <a:rPr lang="zh-CN" altLang="en-US" sz="2000" dirty="0">
                <a:solidFill>
                  <a:srgbClr val="1369B3"/>
                </a:solidFill>
                <a:latin typeface="微软雅黑" panose="020B0503020204020204" pitchFamily="34" charset="-122"/>
                <a:ea typeface="微软雅黑" panose="020B0503020204020204" pitchFamily="34" charset="-122"/>
                <a:cs typeface="+mn-ea"/>
              </a:rPr>
              <a:t>示意图</a:t>
            </a:r>
            <a:r>
              <a:rPr lang="zh-CN" altLang="en-US" sz="2000" dirty="0">
                <a:solidFill>
                  <a:srgbClr val="595959"/>
                </a:solidFill>
                <a:latin typeface="微软雅黑" panose="020B0503020204020204" pitchFamily="34" charset="-122"/>
                <a:ea typeface="微软雅黑" panose="020B0503020204020204" pitchFamily="34" charset="-122"/>
                <a:cs typeface="+mn-ea"/>
              </a:rPr>
              <a:t>演示鼠标</a:t>
            </a:r>
            <a:r>
              <a:rPr lang="zh-CN" altLang="en-US" sz="2000" dirty="0">
                <a:solidFill>
                  <a:srgbClr val="1369B3"/>
                </a:solidFill>
                <a:latin typeface="微软雅黑" panose="020B0503020204020204" pitchFamily="34" charset="-122"/>
                <a:ea typeface="微软雅黑" panose="020B0503020204020204" pitchFamily="34" charset="-122"/>
                <a:cs typeface="+mn-ea"/>
              </a:rPr>
              <a:t>拖曳时</a:t>
            </a:r>
            <a:r>
              <a:rPr lang="zh-CN" altLang="en-US" sz="2000" dirty="0">
                <a:solidFill>
                  <a:srgbClr val="595959"/>
                </a:solidFill>
                <a:latin typeface="微软雅黑" panose="020B0503020204020204" pitchFamily="34" charset="-122"/>
                <a:ea typeface="微软雅黑" panose="020B0503020204020204" pitchFamily="34" charset="-122"/>
                <a:cs typeface="+mn-ea"/>
              </a:rPr>
              <a:t>的距离。</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661034398"/>
              </p:ext>
            </p:extLst>
          </p:nvPr>
        </p:nvGraphicFramePr>
        <p:xfrm>
          <a:off x="982638" y="1917626"/>
          <a:ext cx="9879776" cy="3816424"/>
        </p:xfrm>
        <a:graphic>
          <a:graphicData uri="http://schemas.openxmlformats.org/presentationml/2006/ole">
            <mc:AlternateContent xmlns:mc="http://schemas.openxmlformats.org/markup-compatibility/2006">
              <mc:Choice xmlns:v="urn:schemas-microsoft-com:vml" Requires="v">
                <p:oleObj spid="_x0000_s8436" name="Visio" r:id="rId3" imgW="9808642" imgH="3788946" progId="Visio.Drawing.11">
                  <p:embed/>
                </p:oleObj>
              </mc:Choice>
              <mc:Fallback>
                <p:oleObj name="Visio" r:id="rId3" imgW="9808642" imgH="378894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38" y="1917626"/>
                        <a:ext cx="9879776" cy="3816424"/>
                      </a:xfrm>
                      <a:prstGeom prst="rect">
                        <a:avLst/>
                      </a:prstGeom>
                      <a:noFill/>
                    </p:spPr>
                  </p:pic>
                </p:oleObj>
              </mc:Fallback>
            </mc:AlternateContent>
          </a:graphicData>
        </a:graphic>
      </p:graphicFrame>
    </p:spTree>
    <p:extLst>
      <p:ext uri="{BB962C8B-B14F-4D97-AF65-F5344CB8AC3E}">
        <p14:creationId xmlns:p14="http://schemas.microsoft.com/office/powerpoint/2010/main" val="192098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EC5482-CB16-4C2E-A4B5-DAAB9D563514}"/>
              </a:ext>
            </a:extLst>
          </p:cNvPr>
          <p:cNvSpPr txBox="1"/>
          <p:nvPr/>
        </p:nvSpPr>
        <p:spPr>
          <a:xfrm>
            <a:off x="1143691" y="333449"/>
            <a:ext cx="4807500" cy="439631"/>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p>
        </p:txBody>
      </p:sp>
      <p:sp>
        <p:nvSpPr>
          <p:cNvPr id="5" name="圆角矩形 26">
            <a:extLst>
              <a:ext uri="{FF2B5EF4-FFF2-40B4-BE49-F238E27FC236}">
                <a16:creationId xmlns:a16="http://schemas.microsoft.com/office/drawing/2014/main" id="{484D5830-9AD6-42CA-BF07-DDF880555766}"/>
              </a:ext>
            </a:extLst>
          </p:cNvPr>
          <p:cNvSpPr/>
          <p:nvPr/>
        </p:nvSpPr>
        <p:spPr>
          <a:xfrm>
            <a:off x="1198880" y="1810385"/>
            <a:ext cx="9794240" cy="2915553"/>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8" name="TextBox 38">
            <a:extLst>
              <a:ext uri="{FF2B5EF4-FFF2-40B4-BE49-F238E27FC236}">
                <a16:creationId xmlns:a16="http://schemas.microsoft.com/office/drawing/2014/main" id="{05265F8A-5FA1-4825-83F3-7595B2ABB2F0}"/>
              </a:ext>
            </a:extLst>
          </p:cNvPr>
          <p:cNvSpPr txBox="1"/>
          <p:nvPr/>
        </p:nvSpPr>
        <p:spPr>
          <a:xfrm>
            <a:off x="1595500" y="2597170"/>
            <a:ext cx="9001000" cy="1330621"/>
          </a:xfrm>
          <a:prstGeom prst="rect">
            <a:avLst/>
          </a:prstGeom>
          <a:noFill/>
        </p:spPr>
        <p:txBody>
          <a:bodyPr wrap="square" lIns="0" tIns="0" rIns="0" bIns="0" rtlCol="0">
            <a:spAutoFit/>
          </a:bodyPr>
          <a:lstStyle/>
          <a:p>
            <a:pPr algn="just">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sym typeface="+mn-lt"/>
              </a:rPr>
              <a:t>本章</a:t>
            </a:r>
            <a:r>
              <a:rPr lang="zh-CN" altLang="en-US" sz="2000" dirty="0">
                <a:solidFill>
                  <a:srgbClr val="595959"/>
                </a:solidFill>
                <a:latin typeface="微软雅黑" panose="020B0503020204020204" pitchFamily="34" charset="-122"/>
                <a:ea typeface="微软雅黑" panose="020B0503020204020204" pitchFamily="34" charset="-122"/>
                <a:sym typeface="+mn-lt"/>
              </a:rPr>
              <a:t>首先讲解了</a:t>
            </a:r>
            <a:r>
              <a:rPr lang="zh-CN" altLang="en-US" sz="2000" dirty="0">
                <a:solidFill>
                  <a:srgbClr val="1369B3"/>
                </a:solidFill>
                <a:latin typeface="微软雅黑" panose="020B0503020204020204" pitchFamily="34" charset="-122"/>
                <a:ea typeface="微软雅黑" panose="020B0503020204020204" pitchFamily="34" charset="-122"/>
                <a:sym typeface="+mn-lt"/>
              </a:rPr>
              <a:t>节点基础</a:t>
            </a:r>
            <a:r>
              <a:rPr lang="zh-CN" altLang="en-US" sz="2000" dirty="0">
                <a:solidFill>
                  <a:srgbClr val="595959"/>
                </a:solidFill>
                <a:latin typeface="微软雅黑" panose="020B0503020204020204" pitchFamily="34" charset="-122"/>
                <a:ea typeface="微软雅黑" panose="020B0503020204020204" pitchFamily="34" charset="-122"/>
                <a:sym typeface="+mn-lt"/>
              </a:rPr>
              <a:t>和</a:t>
            </a:r>
            <a:r>
              <a:rPr lang="zh-CN" altLang="en-US" sz="2000" dirty="0">
                <a:solidFill>
                  <a:srgbClr val="1369B3"/>
                </a:solidFill>
                <a:latin typeface="微软雅黑" panose="020B0503020204020204" pitchFamily="34" charset="-122"/>
                <a:ea typeface="微软雅黑" panose="020B0503020204020204" pitchFamily="34" charset="-122"/>
                <a:sym typeface="+mn-lt"/>
              </a:rPr>
              <a:t>节点操作</a:t>
            </a:r>
            <a:r>
              <a:rPr lang="zh-CN" altLang="en-US" sz="2000" dirty="0">
                <a:solidFill>
                  <a:srgbClr val="595959"/>
                </a:solidFill>
                <a:latin typeface="微软雅黑" panose="020B0503020204020204" pitchFamily="34" charset="-122"/>
                <a:ea typeface="微软雅黑" panose="020B0503020204020204" pitchFamily="34" charset="-122"/>
                <a:sym typeface="+mn-lt"/>
              </a:rPr>
              <a:t>，然后讲解了</a:t>
            </a:r>
            <a:r>
              <a:rPr lang="zh-CN" altLang="en-US" sz="2000" dirty="0">
                <a:solidFill>
                  <a:srgbClr val="1369B3"/>
                </a:solidFill>
                <a:latin typeface="微软雅黑" panose="020B0503020204020204" pitchFamily="34" charset="-122"/>
                <a:ea typeface="微软雅黑" panose="020B0503020204020204" pitchFamily="34" charset="-122"/>
                <a:sym typeface="+mn-lt"/>
              </a:rPr>
              <a:t>事件进阶</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1369B3"/>
                </a:solidFill>
                <a:latin typeface="微软雅黑" panose="020B0503020204020204" pitchFamily="34" charset="-122"/>
                <a:ea typeface="微软雅黑" panose="020B0503020204020204" pitchFamily="34" charset="-122"/>
                <a:sym typeface="+mn-lt"/>
              </a:rPr>
              <a:t>事件对象</a:t>
            </a:r>
            <a:r>
              <a:rPr lang="zh-CN" altLang="en-US" sz="2000" dirty="0">
                <a:solidFill>
                  <a:srgbClr val="595959"/>
                </a:solidFill>
                <a:latin typeface="微软雅黑" panose="020B0503020204020204" pitchFamily="34" charset="-122"/>
                <a:ea typeface="微软雅黑" panose="020B0503020204020204" pitchFamily="34" charset="-122"/>
                <a:sym typeface="+mn-lt"/>
              </a:rPr>
              <a:t>和</a:t>
            </a:r>
            <a:r>
              <a:rPr lang="zh-CN" altLang="en-US" sz="2000" dirty="0">
                <a:solidFill>
                  <a:srgbClr val="1369B3"/>
                </a:solidFill>
                <a:latin typeface="微软雅黑" panose="020B0503020204020204" pitchFamily="34" charset="-122"/>
                <a:ea typeface="微软雅黑" panose="020B0503020204020204" pitchFamily="34" charset="-122"/>
                <a:sym typeface="+mn-lt"/>
              </a:rPr>
              <a:t>常用事件</a:t>
            </a:r>
            <a:r>
              <a:rPr lang="zh-CN" altLang="en-US" sz="2000" dirty="0">
                <a:solidFill>
                  <a:srgbClr val="595959"/>
                </a:solidFill>
                <a:latin typeface="微软雅黑" panose="020B0503020204020204" pitchFamily="34" charset="-122"/>
                <a:ea typeface="微软雅黑" panose="020B0503020204020204" pitchFamily="34" charset="-122"/>
                <a:sym typeface="+mn-lt"/>
              </a:rPr>
              <a:t>，最后讲解了元素其他操作</a:t>
            </a:r>
            <a:r>
              <a:rPr lang="zh-CN" altLang="en-US" sz="2000" dirty="0" smtClean="0">
                <a:solidFill>
                  <a:srgbClr val="595959"/>
                </a:solidFill>
                <a:latin typeface="微软雅黑" panose="020B0503020204020204" pitchFamily="34" charset="-122"/>
                <a:ea typeface="微软雅黑" panose="020B0503020204020204" pitchFamily="34" charset="-122"/>
                <a:sym typeface="+mn-lt"/>
              </a:rPr>
              <a:t>。通过</a:t>
            </a:r>
            <a:r>
              <a:rPr lang="zh-CN" altLang="en-US" sz="2000" dirty="0">
                <a:solidFill>
                  <a:srgbClr val="595959"/>
                </a:solidFill>
                <a:latin typeface="微软雅黑" panose="020B0503020204020204" pitchFamily="34" charset="-122"/>
                <a:ea typeface="微软雅黑" panose="020B0503020204020204" pitchFamily="34" charset="-122"/>
                <a:sym typeface="+mn-lt"/>
              </a:rPr>
              <a:t>本章的学习，希望读者能够对</a:t>
            </a:r>
            <a:r>
              <a:rPr lang="en-US" altLang="zh-CN" sz="2000" dirty="0">
                <a:solidFill>
                  <a:srgbClr val="1369B3"/>
                </a:solidFill>
                <a:latin typeface="微软雅黑" panose="020B0503020204020204" pitchFamily="34" charset="-122"/>
                <a:ea typeface="微软雅黑" panose="020B0503020204020204" pitchFamily="34" charset="-122"/>
                <a:sym typeface="+mn-lt"/>
              </a:rPr>
              <a:t>DOM</a:t>
            </a:r>
            <a:r>
              <a:rPr lang="zh-CN" altLang="en-US" sz="2000" dirty="0">
                <a:solidFill>
                  <a:srgbClr val="595959"/>
                </a:solidFill>
                <a:latin typeface="微软雅黑" panose="020B0503020204020204" pitchFamily="34" charset="-122"/>
                <a:ea typeface="微软雅黑" panose="020B0503020204020204" pitchFamily="34" charset="-122"/>
                <a:sym typeface="+mn-lt"/>
              </a:rPr>
              <a:t>有更加全面的认识，能够运用</a:t>
            </a:r>
            <a:r>
              <a:rPr lang="en-US" altLang="zh-CN" sz="2000" dirty="0">
                <a:solidFill>
                  <a:srgbClr val="595959"/>
                </a:solidFill>
                <a:latin typeface="微软雅黑" panose="020B0503020204020204" pitchFamily="34" charset="-122"/>
                <a:ea typeface="微软雅黑" panose="020B0503020204020204" pitchFamily="34" charset="-122"/>
                <a:sym typeface="+mn-lt"/>
              </a:rPr>
              <a:t>DOM</a:t>
            </a:r>
            <a:r>
              <a:rPr lang="zh-CN" altLang="en-US" sz="2000" dirty="0">
                <a:solidFill>
                  <a:srgbClr val="595959"/>
                </a:solidFill>
                <a:latin typeface="微软雅黑" panose="020B0503020204020204" pitchFamily="34" charset="-122"/>
                <a:ea typeface="微软雅黑" panose="020B0503020204020204" pitchFamily="34" charset="-122"/>
                <a:sym typeface="+mn-lt"/>
              </a:rPr>
              <a:t>相关知识编写一些</a:t>
            </a:r>
            <a:r>
              <a:rPr lang="zh-CN" altLang="en-US" sz="2000" dirty="0">
                <a:solidFill>
                  <a:srgbClr val="1369B3"/>
                </a:solidFill>
                <a:latin typeface="微软雅黑" panose="020B0503020204020204" pitchFamily="34" charset="-122"/>
                <a:ea typeface="微软雅黑" panose="020B0503020204020204" pitchFamily="34" charset="-122"/>
                <a:sym typeface="+mn-lt"/>
              </a:rPr>
              <a:t>交互性强</a:t>
            </a:r>
            <a:r>
              <a:rPr lang="zh-CN" altLang="en-US" sz="2000" dirty="0">
                <a:solidFill>
                  <a:srgbClr val="595959"/>
                </a:solidFill>
                <a:latin typeface="微软雅黑" panose="020B0503020204020204" pitchFamily="34" charset="-122"/>
                <a:ea typeface="微软雅黑" panose="020B0503020204020204" pitchFamily="34" charset="-122"/>
                <a:sym typeface="+mn-lt"/>
              </a:rPr>
              <a:t>的</a:t>
            </a:r>
            <a:r>
              <a:rPr lang="zh-CN" altLang="en-US" sz="2000" dirty="0" smtClean="0">
                <a:solidFill>
                  <a:srgbClr val="595959"/>
                </a:solidFill>
                <a:latin typeface="微软雅黑" panose="020B0503020204020204" pitchFamily="34" charset="-122"/>
                <a:ea typeface="微软雅黑" panose="020B0503020204020204" pitchFamily="34" charset="-122"/>
                <a:sym typeface="+mn-lt"/>
              </a:rPr>
              <a:t>页面</a:t>
            </a:r>
            <a:r>
              <a:rPr lang="zh-CN" altLang="en-US" sz="2000" dirty="0">
                <a:solidFill>
                  <a:srgbClr val="595959"/>
                </a:solidFill>
                <a:latin typeface="微软雅黑" panose="020B0503020204020204" pitchFamily="34" charset="-122"/>
                <a:ea typeface="微软雅黑" panose="020B0503020204020204" pitchFamily="34" charset="-122"/>
                <a:sym typeface="+mn-lt"/>
              </a:rPr>
              <a:t>。</a:t>
            </a:r>
          </a:p>
        </p:txBody>
      </p:sp>
      <p:sp>
        <p:nvSpPr>
          <p:cNvPr id="10" name="椭圆 9">
            <a:extLst>
              <a:ext uri="{FF2B5EF4-FFF2-40B4-BE49-F238E27FC236}">
                <a16:creationId xmlns:a16="http://schemas.microsoft.com/office/drawing/2014/main" id="{DF97713B-903B-4515-A80D-ED98DA59A98B}"/>
              </a:ext>
            </a:extLst>
          </p:cNvPr>
          <p:cNvSpPr/>
          <p:nvPr/>
        </p:nvSpPr>
        <p:spPr>
          <a:xfrm>
            <a:off x="4420235" y="14014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本</a:t>
            </a:r>
          </a:p>
        </p:txBody>
      </p:sp>
      <p:sp>
        <p:nvSpPr>
          <p:cNvPr id="11" name="椭圆 10">
            <a:extLst>
              <a:ext uri="{FF2B5EF4-FFF2-40B4-BE49-F238E27FC236}">
                <a16:creationId xmlns:a16="http://schemas.microsoft.com/office/drawing/2014/main" id="{59E501D2-A5F6-4D52-B319-B3172518F29F}"/>
              </a:ext>
            </a:extLst>
          </p:cNvPr>
          <p:cNvSpPr/>
          <p:nvPr/>
        </p:nvSpPr>
        <p:spPr>
          <a:xfrm>
            <a:off x="5139055" y="14014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b="1" dirty="0">
                <a:latin typeface="微软雅黑" panose="020B0503020204020204" pitchFamily="34" charset="-122"/>
                <a:ea typeface="微软雅黑" panose="020B0503020204020204" pitchFamily="34" charset="-122"/>
                <a:sym typeface="+mn-ea"/>
              </a:rPr>
              <a:t>章</a:t>
            </a:r>
          </a:p>
        </p:txBody>
      </p:sp>
      <p:sp>
        <p:nvSpPr>
          <p:cNvPr id="12" name="椭圆 11">
            <a:extLst>
              <a:ext uri="{FF2B5EF4-FFF2-40B4-BE49-F238E27FC236}">
                <a16:creationId xmlns:a16="http://schemas.microsoft.com/office/drawing/2014/main" id="{1E906F77-628A-4450-9FD6-C335BD32E0A4}"/>
              </a:ext>
            </a:extLst>
          </p:cNvPr>
          <p:cNvSpPr/>
          <p:nvPr/>
        </p:nvSpPr>
        <p:spPr>
          <a:xfrm>
            <a:off x="5857875" y="14014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b="1" dirty="0">
                <a:latin typeface="微软雅黑" panose="020B0503020204020204" pitchFamily="34" charset="-122"/>
                <a:ea typeface="微软雅黑" panose="020B0503020204020204" pitchFamily="34" charset="-122"/>
                <a:sym typeface="+mn-ea"/>
              </a:rPr>
              <a:t>小</a:t>
            </a:r>
          </a:p>
        </p:txBody>
      </p:sp>
      <p:sp>
        <p:nvSpPr>
          <p:cNvPr id="13" name="椭圆 12">
            <a:extLst>
              <a:ext uri="{FF2B5EF4-FFF2-40B4-BE49-F238E27FC236}">
                <a16:creationId xmlns:a16="http://schemas.microsoft.com/office/drawing/2014/main" id="{1F6E1139-DB79-46FF-8D7F-B40684294116}"/>
              </a:ext>
            </a:extLst>
          </p:cNvPr>
          <p:cNvSpPr/>
          <p:nvPr/>
        </p:nvSpPr>
        <p:spPr>
          <a:xfrm>
            <a:off x="6576695" y="14014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b="1" dirty="0">
                <a:latin typeface="微软雅黑" panose="020B0503020204020204" pitchFamily="34" charset="-122"/>
                <a:ea typeface="微软雅黑" panose="020B0503020204020204" pitchFamily="34" charset="-122"/>
                <a:sym typeface="+mn-ea"/>
              </a:rPr>
              <a:t>结</a:t>
            </a:r>
          </a:p>
        </p:txBody>
      </p:sp>
    </p:spTree>
    <p:extLst>
      <p:ext uri="{BB962C8B-B14F-4D97-AF65-F5344CB8AC3E}">
        <p14:creationId xmlns:p14="http://schemas.microsoft.com/office/powerpoint/2010/main" val="107805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a:extLst>
              <a:ext uri="{FF2B5EF4-FFF2-40B4-BE49-F238E27FC236}">
                <a16:creationId xmlns:a16="http://schemas.microsoft.com/office/drawing/2014/main" id="{0D48AFDC-6454-4923-A4A7-187756BDC350}"/>
              </a:ext>
            </a:extLst>
          </p:cNvPr>
          <p:cNvSpPr txBox="1"/>
          <p:nvPr/>
        </p:nvSpPr>
        <p:spPr>
          <a:xfrm>
            <a:off x="766614" y="1021317"/>
            <a:ext cx="3240360" cy="738664"/>
          </a:xfrm>
          <a:prstGeom prst="rect">
            <a:avLst/>
          </a:prstGeom>
          <a:noFill/>
        </p:spPr>
        <p:txBody>
          <a:bodyPr wrap="square">
            <a:spAutoFit/>
          </a:bodyPr>
          <a:lstStyle/>
          <a:p>
            <a:pPr algn="ctr">
              <a:lnSpc>
                <a:spcPct val="150000"/>
              </a:lnSpc>
            </a:pPr>
            <a:r>
              <a:rPr lang="zh-CN" altLang="en-US" sz="2000" dirty="0">
                <a:solidFill>
                  <a:srgbClr val="1369B2"/>
                </a:solidFill>
                <a:latin typeface="微软雅黑" panose="020B0503020204020204" pitchFamily="34" charset="-122"/>
                <a:ea typeface="微软雅黑" panose="020B0503020204020204" pitchFamily="34" charset="-122"/>
                <a:cs typeface="+mn-ea"/>
              </a:rPr>
              <a:t>常见的节点</a:t>
            </a:r>
            <a:r>
              <a:rPr lang="zh-CN" altLang="en-US" sz="2000" dirty="0" smtClean="0">
                <a:solidFill>
                  <a:srgbClr val="1369B2"/>
                </a:solidFill>
                <a:latin typeface="微软雅黑" panose="020B0503020204020204" pitchFamily="34" charset="-122"/>
                <a:ea typeface="微软雅黑" panose="020B0503020204020204" pitchFamily="34" charset="-122"/>
                <a:cs typeface="+mn-ea"/>
              </a:rPr>
              <a:t>类型</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8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5" name="表格 4">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3446110825"/>
              </p:ext>
            </p:extLst>
          </p:nvPr>
        </p:nvGraphicFramePr>
        <p:xfrm>
          <a:off x="1576948" y="2008218"/>
          <a:ext cx="8551916" cy="3653824"/>
        </p:xfrm>
        <a:graphic>
          <a:graphicData uri="http://schemas.openxmlformats.org/drawingml/2006/table">
            <a:tbl>
              <a:tblPr>
                <a:tableStyleId>{7DF18680-E054-41AD-8BC1-D1AEF772440D}</a:tableStyleId>
              </a:tblPr>
              <a:tblGrid>
                <a:gridCol w="2373641">
                  <a:extLst>
                    <a:ext uri="{9D8B030D-6E8A-4147-A177-3AD203B41FA5}">
                      <a16:colId xmlns:a16="http://schemas.microsoft.com/office/drawing/2014/main" val="20000"/>
                    </a:ext>
                  </a:extLst>
                </a:gridCol>
                <a:gridCol w="3728793">
                  <a:extLst>
                    <a:ext uri="{9D8B030D-6E8A-4147-A177-3AD203B41FA5}">
                      <a16:colId xmlns:a16="http://schemas.microsoft.com/office/drawing/2014/main" val="4045703550"/>
                    </a:ext>
                  </a:extLst>
                </a:gridCol>
                <a:gridCol w="2449482">
                  <a:extLst>
                    <a:ext uri="{9D8B030D-6E8A-4147-A177-3AD203B41FA5}">
                      <a16:colId xmlns:a16="http://schemas.microsoft.com/office/drawing/2014/main" val="1945888999"/>
                    </a:ext>
                  </a:extLst>
                </a:gridCol>
              </a:tblGrid>
              <a:tr h="694109">
                <a:tc>
                  <a:txBody>
                    <a:bodyPr/>
                    <a:lstStyle/>
                    <a:p>
                      <a:pPr marL="0" indent="0" algn="ctr" defTabSz="1219200" rtl="0" eaLnBrk="1" latinLnBrk="0" hangingPunct="1">
                        <a:spcAft>
                          <a:spcPts val="0"/>
                        </a:spcAft>
                      </a:pPr>
                      <a:r>
                        <a:rPr lang="zh-CN" altLang="en-US" sz="1800" b="1" kern="100" dirty="0">
                          <a:solidFill>
                            <a:srgbClr val="595959"/>
                          </a:solidFill>
                          <a:effectLst/>
                          <a:latin typeface="微软雅黑" panose="020B0503020204020204" pitchFamily="34" charset="-122"/>
                          <a:ea typeface="微软雅黑" panose="020B0503020204020204" pitchFamily="34" charset="-122"/>
                          <a:cs typeface="+mn-cs"/>
                        </a:rPr>
                        <a:t>类型</a:t>
                      </a: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常量</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常量的值</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591943">
                <a:tc>
                  <a:txBody>
                    <a:bodyPr/>
                    <a:lstStyle/>
                    <a:p>
                      <a:pPr marL="0" indent="0" algn="ctr"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元素节点</a:t>
                      </a: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 </a:t>
                      </a: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Node.ELEMENT_NODE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en-US" altLang="zh-CN" sz="1800" b="0" kern="100" dirty="0">
                          <a:solidFill>
                            <a:srgbClr val="595959"/>
                          </a:solidFill>
                          <a:effectLst/>
                          <a:latin typeface="微软雅黑" panose="020B0503020204020204" pitchFamily="34" charset="-122"/>
                          <a:ea typeface="微软雅黑" panose="020B0503020204020204" pitchFamily="34" charset="-122"/>
                          <a:cs typeface="+mn-cs"/>
                        </a:rPr>
                        <a:t>1</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591943">
                <a:tc>
                  <a:txBody>
                    <a:bodyPr/>
                    <a:lstStyle/>
                    <a:p>
                      <a:pPr marL="0" indent="0" algn="ctr"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文本节点</a:t>
                      </a:r>
                    </a:p>
                  </a:txBody>
                  <a:tcPr marL="68580" marR="68580" marT="0" marB="0" anchor="ctr">
                    <a:solidFill>
                      <a:srgbClr val="F2F2F2"/>
                    </a:solidFill>
                  </a:tcPr>
                </a:tc>
                <a:tc>
                  <a:txBody>
                    <a:bodyPr/>
                    <a:lstStyle/>
                    <a:p>
                      <a:pPr marL="0" indent="0" algn="ctr" defTabSz="1219200" rtl="0" eaLnBrk="1" latinLnBrk="0" hangingPunct="1">
                        <a:spcAft>
                          <a:spcPts val="0"/>
                        </a:spcAft>
                      </a:pP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Node.TEXT_NODE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en-US" altLang="zh-CN" sz="1800" b="0" kern="100" dirty="0">
                          <a:solidFill>
                            <a:srgbClr val="595959"/>
                          </a:solidFill>
                          <a:effectLst/>
                          <a:latin typeface="微软雅黑" panose="020B0503020204020204" pitchFamily="34" charset="-122"/>
                          <a:ea typeface="微软雅黑" panose="020B0503020204020204" pitchFamily="34" charset="-122"/>
                          <a:cs typeface="+mn-cs"/>
                        </a:rPr>
                        <a:t>3</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534193">
                <a:tc>
                  <a:txBody>
                    <a:bodyPr/>
                    <a:lstStyle/>
                    <a:p>
                      <a:pPr marL="0" indent="0" algn="ctr"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注释节点</a:t>
                      </a:r>
                    </a:p>
                  </a:txBody>
                  <a:tcPr marL="68580" marR="68580" marT="0" marB="0" anchor="ctr">
                    <a:solidFill>
                      <a:srgbClr val="F2F2F2"/>
                    </a:solidFill>
                  </a:tcPr>
                </a:tc>
                <a:tc>
                  <a:txBody>
                    <a:bodyPr/>
                    <a:lstStyle/>
                    <a:p>
                      <a:pPr marL="0" indent="0" algn="ctr" defTabSz="1219200" rtl="0" eaLnBrk="1" latinLnBrk="0" hangingPunct="1">
                        <a:spcAft>
                          <a:spcPts val="0"/>
                        </a:spcAft>
                      </a:pP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Node.COMMENT_NODE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en-US" altLang="zh-CN" sz="1800" b="0" kern="100" dirty="0">
                          <a:solidFill>
                            <a:srgbClr val="595959"/>
                          </a:solidFill>
                          <a:effectLst/>
                          <a:latin typeface="微软雅黑" panose="020B0503020204020204" pitchFamily="34" charset="-122"/>
                          <a:ea typeface="微软雅黑" panose="020B0503020204020204" pitchFamily="34" charset="-122"/>
                          <a:cs typeface="+mn-cs"/>
                        </a:rPr>
                        <a:t>8</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551036">
                <a:tc>
                  <a:txBody>
                    <a:bodyPr/>
                    <a:lstStyle/>
                    <a:p>
                      <a:pPr marL="0" indent="0" algn="ctr"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文档节点</a:t>
                      </a:r>
                    </a:p>
                  </a:txBody>
                  <a:tcPr marL="68580" marR="68580" marT="0" marB="0" anchor="ctr">
                    <a:solidFill>
                      <a:srgbClr val="F2F2F2"/>
                    </a:solidFill>
                  </a:tcPr>
                </a:tc>
                <a:tc>
                  <a:txBody>
                    <a:bodyPr/>
                    <a:lstStyle/>
                    <a:p>
                      <a:pPr marL="0" indent="0" algn="ctr" defTabSz="1219200" rtl="0" eaLnBrk="1" latinLnBrk="0" hangingPunct="1">
                        <a:spcAft>
                          <a:spcPts val="0"/>
                        </a:spcAft>
                      </a:pP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Node.DOCUMENT_NODE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en-US" altLang="zh-CN" sz="1800" b="0" kern="100" dirty="0">
                          <a:solidFill>
                            <a:srgbClr val="595959"/>
                          </a:solidFill>
                          <a:effectLst/>
                          <a:latin typeface="微软雅黑" panose="020B0503020204020204" pitchFamily="34" charset="-122"/>
                          <a:ea typeface="微软雅黑" panose="020B0503020204020204" pitchFamily="34" charset="-122"/>
                          <a:cs typeface="+mn-cs"/>
                        </a:rPr>
                        <a:t>9</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731049127"/>
                  </a:ext>
                </a:extLst>
              </a:tr>
              <a:tr h="690600">
                <a:tc>
                  <a:txBody>
                    <a:bodyPr/>
                    <a:lstStyle/>
                    <a:p>
                      <a:pPr marL="0" indent="0" algn="ctr"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文档类型节点</a:t>
                      </a:r>
                    </a:p>
                  </a:txBody>
                  <a:tcPr marL="68580" marR="68580" marT="0" marB="0" anchor="ctr">
                    <a:solidFill>
                      <a:srgbClr val="F2F2F2"/>
                    </a:solidFill>
                  </a:tcPr>
                </a:tc>
                <a:tc>
                  <a:txBody>
                    <a:bodyPr/>
                    <a:lstStyle/>
                    <a:p>
                      <a:pPr marL="0" indent="0" algn="ctr" defTabSz="1219200" rtl="0" eaLnBrk="1" latinLnBrk="0" hangingPunct="1">
                        <a:spcAft>
                          <a:spcPts val="0"/>
                        </a:spcAft>
                      </a:pP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Node.DOCUMENT_TYPE_NODE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en-US" altLang="zh-CN" sz="1800" b="0" kern="100" dirty="0">
                          <a:solidFill>
                            <a:srgbClr val="595959"/>
                          </a:solidFill>
                          <a:effectLst/>
                          <a:latin typeface="微软雅黑" panose="020B0503020204020204" pitchFamily="34" charset="-122"/>
                          <a:ea typeface="微软雅黑" panose="020B0503020204020204" pitchFamily="34" charset="-122"/>
                          <a:cs typeface="+mn-cs"/>
                        </a:rPr>
                        <a:t>10</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302735698"/>
                  </a:ext>
                </a:extLst>
              </a:tr>
            </a:tbl>
          </a:graphicData>
        </a:graphic>
      </p:graphicFrame>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节点的属性</a:t>
            </a:r>
          </a:p>
        </p:txBody>
      </p:sp>
    </p:spTree>
    <p:extLst>
      <p:ext uri="{BB962C8B-B14F-4D97-AF65-F5344CB8AC3E}">
        <p14:creationId xmlns:p14="http://schemas.microsoft.com/office/powerpoint/2010/main" val="1667730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37C7476-70A0-45CA-ACD1-7CDA8E61E8F9}"/>
              </a:ext>
            </a:extLst>
          </p:cNvPr>
          <p:cNvSpPr txBox="1"/>
          <p:nvPr/>
        </p:nvSpPr>
        <p:spPr>
          <a:xfrm>
            <a:off x="982638" y="1172361"/>
            <a:ext cx="10419861" cy="961289"/>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在实际开发中，开发者可以根据节点的</a:t>
            </a:r>
            <a:r>
              <a:rPr lang="en-US" altLang="zh-CN" sz="2000" dirty="0">
                <a:solidFill>
                  <a:srgbClr val="595959"/>
                </a:solidFill>
                <a:latin typeface="微软雅黑" panose="020B0503020204020204" pitchFamily="34" charset="-122"/>
                <a:ea typeface="微软雅黑" panose="020B0503020204020204" pitchFamily="34" charset="-122"/>
                <a:cs typeface="+mn-ea"/>
              </a:rPr>
              <a:t>3</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个常用属性</a:t>
            </a:r>
            <a:r>
              <a:rPr lang="zh-CN" altLang="en-US" sz="2000" dirty="0">
                <a:solidFill>
                  <a:srgbClr val="595959"/>
                </a:solidFill>
                <a:latin typeface="微软雅黑" panose="020B0503020204020204" pitchFamily="34" charset="-122"/>
                <a:ea typeface="微软雅黑" panose="020B0503020204020204" pitchFamily="34" charset="-122"/>
                <a:cs typeface="+mn-ea"/>
              </a:rPr>
              <a:t>获取</a:t>
            </a:r>
            <a:r>
              <a:rPr lang="zh-CN" altLang="en-US" sz="2000" dirty="0">
                <a:solidFill>
                  <a:srgbClr val="1369B3"/>
                </a:solidFill>
                <a:latin typeface="微软雅黑" panose="020B0503020204020204" pitchFamily="34" charset="-122"/>
                <a:ea typeface="微软雅黑" panose="020B0503020204020204" pitchFamily="34" charset="-122"/>
                <a:cs typeface="+mn-ea"/>
              </a:rPr>
              <a:t>节点的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名称、值和类型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示例</a:t>
            </a:r>
            <a:r>
              <a:rPr lang="zh-CN" altLang="en-US" sz="2000" dirty="0">
                <a:solidFill>
                  <a:srgbClr val="595959"/>
                </a:solidFill>
                <a:latin typeface="微软雅黑" panose="020B0503020204020204" pitchFamily="34" charset="-122"/>
                <a:ea typeface="微软雅黑" panose="020B0503020204020204" pitchFamily="34" charset="-122"/>
                <a:cs typeface="+mn-ea"/>
              </a:rPr>
              <a:t>代码如下。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4"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节点的属性</a:t>
            </a:r>
          </a:p>
        </p:txBody>
      </p:sp>
      <p:sp>
        <p:nvSpPr>
          <p:cNvPr id="16" name="文本框 15">
            <a:extLst>
              <a:ext uri="{FF2B5EF4-FFF2-40B4-BE49-F238E27FC236}">
                <a16:creationId xmlns:a16="http://schemas.microsoft.com/office/drawing/2014/main" id="{AB13F4B9-C4A3-4163-9384-AECFF762958A}"/>
              </a:ext>
            </a:extLst>
          </p:cNvPr>
          <p:cNvSpPr txBox="1"/>
          <p:nvPr/>
        </p:nvSpPr>
        <p:spPr>
          <a:xfrm>
            <a:off x="1342678" y="2349674"/>
            <a:ext cx="9361040" cy="2008242"/>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node = </a:t>
            </a:r>
            <a:r>
              <a:rPr lang="en-US" altLang="zh-CN" sz="2000" dirty="0" err="1">
                <a:solidFill>
                  <a:srgbClr val="595959"/>
                </a:solidFill>
                <a:latin typeface="微软雅黑" panose="020B0503020204020204" pitchFamily="34" charset="-122"/>
                <a:ea typeface="微软雅黑" panose="020B0503020204020204" pitchFamily="34" charset="-122"/>
                <a:cs typeface="+mn-ea"/>
              </a:rPr>
              <a:t>document.body</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zh-CN" sz="2000" dirty="0">
                <a:solidFill>
                  <a:srgbClr val="595959"/>
                </a:solidFill>
                <a:latin typeface="微软雅黑" panose="020B0503020204020204" pitchFamily="34" charset="-122"/>
                <a:ea typeface="微软雅黑" panose="020B0503020204020204" pitchFamily="34" charset="-122"/>
                <a:cs typeface="+mn-ea"/>
              </a:rPr>
              <a:t>获取</a:t>
            </a:r>
            <a:r>
              <a:rPr lang="en-US" altLang="zh-CN" sz="2000" dirty="0">
                <a:solidFill>
                  <a:srgbClr val="595959"/>
                </a:solidFill>
                <a:latin typeface="微软雅黑" panose="020B0503020204020204" pitchFamily="34" charset="-122"/>
                <a:ea typeface="微软雅黑" panose="020B0503020204020204" pitchFamily="34" charset="-122"/>
                <a:cs typeface="+mn-ea"/>
              </a:rPr>
              <a:t>body</a:t>
            </a:r>
            <a:r>
              <a:rPr lang="zh-CN" altLang="zh-CN" sz="2000" dirty="0">
                <a:solidFill>
                  <a:srgbClr val="595959"/>
                </a:solidFill>
                <a:latin typeface="微软雅黑" panose="020B0503020204020204" pitchFamily="34" charset="-122"/>
                <a:ea typeface="微软雅黑" panose="020B0503020204020204" pitchFamily="34" charset="-122"/>
                <a:cs typeface="+mn-ea"/>
              </a:rPr>
              <a:t>节点</a:t>
            </a:r>
          </a:p>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node.nodeName</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zh-CN" sz="2000" dirty="0">
                <a:solidFill>
                  <a:srgbClr val="595959"/>
                </a:solidFill>
                <a:latin typeface="微软雅黑" panose="020B0503020204020204" pitchFamily="34" charset="-122"/>
                <a:ea typeface="微软雅黑" panose="020B0503020204020204" pitchFamily="34" charset="-122"/>
                <a:cs typeface="+mn-ea"/>
              </a:rPr>
              <a:t>获取节点名称，输出结果：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BODY</a:t>
            </a:r>
            <a:endParaRPr lang="zh-CN"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node.nodeValue</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2000" dirty="0">
                <a:solidFill>
                  <a:srgbClr val="595959"/>
                </a:solidFill>
                <a:latin typeface="微软雅黑" panose="020B0503020204020204" pitchFamily="34" charset="-122"/>
                <a:ea typeface="微软雅黑" panose="020B0503020204020204" pitchFamily="34" charset="-122"/>
                <a:cs typeface="+mn-ea"/>
              </a:rPr>
              <a:t>获取节点值，输出结果：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null</a:t>
            </a:r>
          </a:p>
          <a:p>
            <a:pPr lvl="1">
              <a:lnSpc>
                <a:spcPct val="150000"/>
              </a:lnSpc>
            </a:pPr>
            <a:endParaRPr lang="en-US" altLang="zh-CN" sz="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node.nodeType</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zh-CN" sz="2000" dirty="0">
                <a:solidFill>
                  <a:srgbClr val="595959"/>
                </a:solidFill>
                <a:latin typeface="微软雅黑" panose="020B0503020204020204" pitchFamily="34" charset="-122"/>
                <a:ea typeface="微软雅黑" panose="020B0503020204020204" pitchFamily="34" charset="-122"/>
                <a:cs typeface="+mn-ea"/>
              </a:rPr>
              <a:t>获取节点类型，输出结果：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a:t>
            </a:r>
            <a:endParaRPr lang="zh-CN"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endParaRPr lang="zh-CN" altLang="en-US" sz="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4420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37C7476-70A0-45CA-ACD1-7CDA8E61E8F9}"/>
              </a:ext>
            </a:extLst>
          </p:cNvPr>
          <p:cNvSpPr txBox="1"/>
          <p:nvPr/>
        </p:nvSpPr>
        <p:spPr>
          <a:xfrm>
            <a:off x="1054645" y="1197546"/>
            <a:ext cx="10513169" cy="1708160"/>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有这样一个</a:t>
            </a:r>
            <a:r>
              <a:rPr lang="zh-CN" altLang="en-US" sz="2000" dirty="0">
                <a:solidFill>
                  <a:srgbClr val="1369B3"/>
                </a:solidFill>
                <a:latin typeface="微软雅黑" panose="020B0503020204020204" pitchFamily="34" charset="-122"/>
                <a:ea typeface="微软雅黑" panose="020B0503020204020204" pitchFamily="34" charset="-122"/>
                <a:cs typeface="+mn-ea"/>
              </a:rPr>
              <a:t>问题</a:t>
            </a:r>
            <a:r>
              <a:rPr lang="zh-CN" altLang="en-US" sz="2000" dirty="0">
                <a:solidFill>
                  <a:srgbClr val="595959"/>
                </a:solidFill>
                <a:latin typeface="微软雅黑" panose="020B0503020204020204" pitchFamily="34" charset="-122"/>
                <a:ea typeface="微软雅黑" panose="020B0503020204020204" pitchFamily="34" charset="-122"/>
                <a:cs typeface="+mn-ea"/>
              </a:rPr>
              <a:t>：节点操作时</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，页面</a:t>
            </a:r>
            <a:r>
              <a:rPr lang="zh-CN" altLang="en-US" sz="2000" dirty="0">
                <a:solidFill>
                  <a:srgbClr val="595959"/>
                </a:solidFill>
                <a:latin typeface="微软雅黑" panose="020B0503020204020204" pitchFamily="34" charset="-122"/>
                <a:ea typeface="微软雅黑" panose="020B0503020204020204" pitchFamily="34" charset="-122"/>
                <a:cs typeface="+mn-ea"/>
              </a:rPr>
              <a:t>中有一个</a:t>
            </a:r>
            <a:r>
              <a:rPr lang="en-US" altLang="zh-CN" sz="2000" dirty="0">
                <a:solidFill>
                  <a:srgbClr val="1369B3"/>
                </a:solidFill>
                <a:latin typeface="微软雅黑" panose="020B0503020204020204" pitchFamily="34" charset="-122"/>
                <a:ea typeface="微软雅黑" panose="020B0503020204020204" pitchFamily="34" charset="-122"/>
                <a:cs typeface="+mn-ea"/>
              </a:rPr>
              <a:t>&lt;div&gt;</a:t>
            </a:r>
            <a:r>
              <a:rPr lang="zh-CN" altLang="en-US" sz="2000" dirty="0">
                <a:solidFill>
                  <a:srgbClr val="1369B3"/>
                </a:solidFill>
                <a:latin typeface="微软雅黑" panose="020B0503020204020204" pitchFamily="34" charset="-122"/>
                <a:ea typeface="微软雅黑" panose="020B0503020204020204" pitchFamily="34" charset="-122"/>
                <a:cs typeface="+mn-ea"/>
              </a:rPr>
              <a:t>标签</a:t>
            </a:r>
            <a:r>
              <a:rPr lang="zh-CN" altLang="en-US" sz="2000" dirty="0">
                <a:solidFill>
                  <a:srgbClr val="595959"/>
                </a:solidFill>
                <a:latin typeface="微软雅黑" panose="020B0503020204020204" pitchFamily="34" charset="-122"/>
                <a:ea typeface="微软雅黑" panose="020B0503020204020204" pitchFamily="34" charset="-122"/>
                <a:cs typeface="+mn-ea"/>
              </a:rPr>
              <a:t>，那么这个</a:t>
            </a:r>
            <a:r>
              <a:rPr lang="en-US" altLang="zh-CN" sz="2000" dirty="0">
                <a:solidFill>
                  <a:srgbClr val="595959"/>
                </a:solidFill>
                <a:latin typeface="微软雅黑" panose="020B0503020204020204" pitchFamily="34" charset="-122"/>
                <a:ea typeface="微软雅黑" panose="020B0503020204020204" pitchFamily="34" charset="-122"/>
                <a:cs typeface="+mn-ea"/>
              </a:rPr>
              <a:t>&lt;div&gt;</a:t>
            </a:r>
            <a:r>
              <a:rPr lang="zh-CN" altLang="en-US" sz="2000" dirty="0">
                <a:solidFill>
                  <a:srgbClr val="595959"/>
                </a:solidFill>
                <a:latin typeface="微软雅黑" panose="020B0503020204020204" pitchFamily="34" charset="-122"/>
                <a:ea typeface="微软雅黑" panose="020B0503020204020204" pitchFamily="34" charset="-122"/>
                <a:cs typeface="+mn-ea"/>
              </a:rPr>
              <a:t>标签在</a:t>
            </a:r>
            <a:r>
              <a:rPr lang="en-US" altLang="zh-CN" sz="2000" dirty="0">
                <a:solidFill>
                  <a:srgbClr val="595959"/>
                </a:solidFill>
                <a:latin typeface="微软雅黑" panose="020B0503020204020204" pitchFamily="34" charset="-122"/>
                <a:ea typeface="微软雅黑" panose="020B0503020204020204" pitchFamily="34" charset="-122"/>
                <a:cs typeface="+mn-ea"/>
              </a:rPr>
              <a:t>DOM</a:t>
            </a:r>
            <a:r>
              <a:rPr lang="zh-CN" altLang="en-US" sz="2000" dirty="0">
                <a:solidFill>
                  <a:srgbClr val="595959"/>
                </a:solidFill>
                <a:latin typeface="微软雅黑" panose="020B0503020204020204" pitchFamily="34" charset="-122"/>
                <a:ea typeface="微软雅黑" panose="020B0503020204020204" pitchFamily="34" charset="-122"/>
                <a:cs typeface="+mn-ea"/>
              </a:rPr>
              <a:t>中是</a:t>
            </a:r>
            <a:r>
              <a:rPr lang="zh-CN" altLang="en-US" sz="2000" dirty="0">
                <a:solidFill>
                  <a:srgbClr val="1369B3"/>
                </a:solidFill>
                <a:latin typeface="微软雅黑" panose="020B0503020204020204" pitchFamily="34" charset="-122"/>
                <a:ea typeface="微软雅黑" panose="020B0503020204020204" pitchFamily="34" charset="-122"/>
                <a:cs typeface="+mn-ea"/>
              </a:rPr>
              <a:t>元素还是节点</a:t>
            </a:r>
            <a:r>
              <a:rPr lang="zh-CN" altLang="en-US" sz="2000" dirty="0">
                <a:solidFill>
                  <a:srgbClr val="595959"/>
                </a:solidFill>
                <a:latin typeface="微软雅黑" panose="020B0503020204020204" pitchFamily="34" charset="-122"/>
                <a:ea typeface="微软雅黑" panose="020B0503020204020204" pitchFamily="34" charset="-122"/>
                <a:cs typeface="+mn-ea"/>
              </a:rPr>
              <a:t>呢？</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答案</a:t>
            </a:r>
            <a:r>
              <a:rPr lang="zh-CN" altLang="en-US" sz="2000" dirty="0">
                <a:solidFill>
                  <a:srgbClr val="595959"/>
                </a:solidFill>
                <a:latin typeface="微软雅黑" panose="020B0503020204020204" pitchFamily="34" charset="-122"/>
                <a:ea typeface="微软雅黑" panose="020B0503020204020204" pitchFamily="34" charset="-122"/>
                <a:cs typeface="+mn-ea"/>
              </a:rPr>
              <a:t>：既可以将它称为</a:t>
            </a:r>
            <a:r>
              <a:rPr lang="en-US" altLang="zh-CN" sz="2000" dirty="0">
                <a:solidFill>
                  <a:srgbClr val="1369B3"/>
                </a:solidFill>
                <a:latin typeface="微软雅黑" panose="020B0503020204020204" pitchFamily="34" charset="-122"/>
                <a:ea typeface="微软雅黑" panose="020B0503020204020204" pitchFamily="34" charset="-122"/>
                <a:cs typeface="+mn-ea"/>
              </a:rPr>
              <a:t>div</a:t>
            </a:r>
            <a:r>
              <a:rPr lang="zh-CN" altLang="en-US" sz="2000" dirty="0">
                <a:solidFill>
                  <a:srgbClr val="1369B3"/>
                </a:solidFill>
                <a:latin typeface="微软雅黑" panose="020B0503020204020204" pitchFamily="34" charset="-122"/>
                <a:ea typeface="微软雅黑" panose="020B0503020204020204" pitchFamily="34" charset="-122"/>
                <a:cs typeface="+mn-ea"/>
              </a:rPr>
              <a:t>元素</a:t>
            </a:r>
            <a:r>
              <a:rPr lang="zh-CN" altLang="en-US" sz="2000" dirty="0">
                <a:solidFill>
                  <a:srgbClr val="595959"/>
                </a:solidFill>
                <a:latin typeface="微软雅黑" panose="020B0503020204020204" pitchFamily="34" charset="-122"/>
                <a:ea typeface="微软雅黑" panose="020B0503020204020204" pitchFamily="34" charset="-122"/>
                <a:cs typeface="+mn-ea"/>
              </a:rPr>
              <a:t>，也可以将它称为</a:t>
            </a:r>
            <a:r>
              <a:rPr lang="en-US" altLang="zh-CN" sz="2000" dirty="0">
                <a:solidFill>
                  <a:srgbClr val="1369B3"/>
                </a:solidFill>
                <a:latin typeface="微软雅黑" panose="020B0503020204020204" pitchFamily="34" charset="-122"/>
                <a:ea typeface="微软雅黑" panose="020B0503020204020204" pitchFamily="34" charset="-122"/>
                <a:cs typeface="+mn-ea"/>
              </a:rPr>
              <a:t>div</a:t>
            </a:r>
            <a:r>
              <a:rPr lang="zh-CN" altLang="en-US" sz="2000" dirty="0">
                <a:solidFill>
                  <a:srgbClr val="1369B3"/>
                </a:solidFill>
                <a:latin typeface="微软雅黑" panose="020B0503020204020204" pitchFamily="34" charset="-122"/>
                <a:ea typeface="微软雅黑" panose="020B0503020204020204" pitchFamily="34" charset="-122"/>
                <a:cs typeface="+mn-ea"/>
              </a:rPr>
              <a:t>节点</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4"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节点的属性</a:t>
            </a:r>
          </a:p>
        </p:txBody>
      </p:sp>
      <p:sp>
        <p:nvSpPr>
          <p:cNvPr id="5" name="文本框 4">
            <a:extLst>
              <a:ext uri="{FF2B5EF4-FFF2-40B4-BE49-F238E27FC236}">
                <a16:creationId xmlns:a16="http://schemas.microsoft.com/office/drawing/2014/main" id="{6F50A5FC-EF7B-42D2-86B4-B769A325ACB0}"/>
              </a:ext>
            </a:extLst>
          </p:cNvPr>
          <p:cNvSpPr txBox="1"/>
          <p:nvPr/>
        </p:nvSpPr>
        <p:spPr>
          <a:xfrm>
            <a:off x="1738721" y="3875482"/>
            <a:ext cx="9289033" cy="1015663"/>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元素是节点的一种类型，即</a:t>
            </a:r>
            <a:r>
              <a:rPr lang="zh-CN" altLang="en-US" sz="2000" dirty="0">
                <a:solidFill>
                  <a:srgbClr val="1369B3"/>
                </a:solidFill>
                <a:latin typeface="微软雅黑" panose="020B0503020204020204" pitchFamily="34" charset="-122"/>
                <a:ea typeface="微软雅黑" panose="020B0503020204020204" pitchFamily="34" charset="-122"/>
              </a:rPr>
              <a:t>元素节点</a:t>
            </a:r>
            <a:r>
              <a:rPr lang="zh-CN" altLang="en-US" sz="2000" dirty="0">
                <a:solidFill>
                  <a:srgbClr val="595959"/>
                </a:solidFill>
                <a:latin typeface="微软雅黑" panose="020B0503020204020204" pitchFamily="34" charset="-122"/>
                <a:ea typeface="微软雅黑" panose="020B0503020204020204" pitchFamily="34" charset="-122"/>
              </a:rPr>
              <a:t>。从程序角度来说，节点的构造函数是</a:t>
            </a:r>
            <a:r>
              <a:rPr lang="en-US" altLang="zh-CN" sz="2000" dirty="0">
                <a:solidFill>
                  <a:srgbClr val="595959"/>
                </a:solidFill>
                <a:latin typeface="微软雅黑" panose="020B0503020204020204" pitchFamily="34" charset="-122"/>
                <a:ea typeface="微软雅黑" panose="020B0503020204020204" pitchFamily="34" charset="-122"/>
              </a:rPr>
              <a:t>Node</a:t>
            </a:r>
            <a:r>
              <a:rPr lang="zh-CN" altLang="en-US" sz="2000" dirty="0">
                <a:solidFill>
                  <a:srgbClr val="595959"/>
                </a:solidFill>
                <a:latin typeface="微软雅黑" panose="020B0503020204020204" pitchFamily="34" charset="-122"/>
                <a:ea typeface="微软雅黑" panose="020B0503020204020204" pitchFamily="34" charset="-122"/>
              </a:rPr>
              <a:t>，元素的构造函数是</a:t>
            </a:r>
            <a:r>
              <a:rPr lang="en-US" altLang="zh-CN" sz="2000" dirty="0">
                <a:solidFill>
                  <a:srgbClr val="595959"/>
                </a:solidFill>
                <a:latin typeface="微软雅黑" panose="020B0503020204020204" pitchFamily="34" charset="-122"/>
                <a:ea typeface="微软雅黑" panose="020B0503020204020204" pitchFamily="34" charset="-122"/>
              </a:rPr>
              <a:t>Element</a:t>
            </a:r>
            <a:r>
              <a:rPr lang="zh-CN" altLang="en-US" sz="2000" dirty="0">
                <a:solidFill>
                  <a:srgbClr val="595959"/>
                </a:solidFill>
                <a:latin typeface="微软雅黑" panose="020B0503020204020204" pitchFamily="34" charset="-122"/>
                <a:ea typeface="微软雅黑" panose="020B0503020204020204" pitchFamily="34" charset="-122"/>
              </a:rPr>
              <a:t>，</a:t>
            </a:r>
            <a:r>
              <a:rPr lang="en-US" altLang="zh-CN" sz="2000" dirty="0">
                <a:solidFill>
                  <a:srgbClr val="595959"/>
                </a:solidFill>
                <a:latin typeface="微软雅黑" panose="020B0503020204020204" pitchFamily="34" charset="-122"/>
                <a:ea typeface="微软雅黑" panose="020B0503020204020204" pitchFamily="34" charset="-122"/>
              </a:rPr>
              <a:t>Element</a:t>
            </a:r>
            <a:r>
              <a:rPr lang="zh-CN" altLang="en-US" sz="2000" dirty="0">
                <a:solidFill>
                  <a:srgbClr val="595959"/>
                </a:solidFill>
                <a:latin typeface="微软雅黑" panose="020B0503020204020204" pitchFamily="34" charset="-122"/>
                <a:ea typeface="微软雅黑" panose="020B0503020204020204" pitchFamily="34" charset="-122"/>
              </a:rPr>
              <a:t>继承</a:t>
            </a:r>
            <a:r>
              <a:rPr lang="en-US" altLang="zh-CN" sz="2000" dirty="0">
                <a:solidFill>
                  <a:srgbClr val="595959"/>
                </a:solidFill>
                <a:latin typeface="微软雅黑" panose="020B0503020204020204" pitchFamily="34" charset="-122"/>
                <a:ea typeface="微软雅黑" panose="020B0503020204020204" pitchFamily="34" charset="-122"/>
              </a:rPr>
              <a:t>Node</a:t>
            </a:r>
            <a:r>
              <a:rPr lang="zh-CN" altLang="en-US" sz="2000" dirty="0">
                <a:solidFill>
                  <a:srgbClr val="595959"/>
                </a:solidFill>
                <a:latin typeface="微软雅黑" panose="020B0503020204020204" pitchFamily="34" charset="-122"/>
                <a:ea typeface="微软雅黑" panose="020B0503020204020204" pitchFamily="34" charset="-122"/>
              </a:rPr>
              <a:t>。</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
        <p:nvSpPr>
          <p:cNvPr id="7" name="矩形: 圆角 1">
            <a:extLst>
              <a:ext uri="{FF2B5EF4-FFF2-40B4-BE49-F238E27FC236}">
                <a16:creationId xmlns:a16="http://schemas.microsoft.com/office/drawing/2014/main" id="{C16976FD-133A-4B29-873B-D43174BA2570}"/>
              </a:ext>
            </a:extLst>
          </p:cNvPr>
          <p:cNvSpPr/>
          <p:nvPr/>
        </p:nvSpPr>
        <p:spPr>
          <a:xfrm>
            <a:off x="1135378" y="3861842"/>
            <a:ext cx="10009112" cy="11117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8" name="流程图: 资料带 7">
            <a:extLst>
              <a:ext uri="{FF2B5EF4-FFF2-40B4-BE49-F238E27FC236}">
                <a16:creationId xmlns:a16="http://schemas.microsoft.com/office/drawing/2014/main" id="{1279245D-C2B0-409E-B36F-08E7547D0952}"/>
              </a:ext>
            </a:extLst>
          </p:cNvPr>
          <p:cNvSpPr/>
          <p:nvPr/>
        </p:nvSpPr>
        <p:spPr>
          <a:xfrm>
            <a:off x="936390" y="3645818"/>
            <a:ext cx="775053" cy="504056"/>
          </a:xfrm>
          <a:prstGeom prst="flowChartPunchedTape">
            <a:avLst/>
          </a:prstGeom>
          <a:solidFill>
            <a:srgbClr val="13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Tip</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61078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645818"/>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zh-CN" altLang="en-US"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节点的层级</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zh-CN" altLang="en-US"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节点的层级关系</a:t>
            </a:r>
            <a:endParaRPr lang="zh-CN" altLang="en-US" dirty="0">
              <a:solidFill>
                <a:srgbClr val="1369B2"/>
              </a:solidFill>
              <a:latin typeface="微软雅黑" panose="020B0503020204020204" pitchFamily="34" charset="-122"/>
              <a:ea typeface="微软雅黑" panose="020B0503020204020204" pitchFamily="34" charset="-122"/>
              <a:cs typeface="+mn-ea"/>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节点的层级</a:t>
            </a:r>
          </a:p>
        </p:txBody>
      </p:sp>
    </p:spTree>
    <p:extLst>
      <p:ext uri="{BB962C8B-B14F-4D97-AF65-F5344CB8AC3E}">
        <p14:creationId xmlns:p14="http://schemas.microsoft.com/office/powerpoint/2010/main" val="2058251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标注 5">
            <a:extLst>
              <a:ext uri="{FF2B5EF4-FFF2-40B4-BE49-F238E27FC236}">
                <a16:creationId xmlns:a16="http://schemas.microsoft.com/office/drawing/2014/main" id="{270982CC-5E33-47B6-B7C4-2203BA045E01}"/>
              </a:ext>
            </a:extLst>
          </p:cNvPr>
          <p:cNvSpPr/>
          <p:nvPr/>
        </p:nvSpPr>
        <p:spPr>
          <a:xfrm>
            <a:off x="1702718" y="1168400"/>
            <a:ext cx="5239548" cy="2621434"/>
          </a:xfrm>
          <a:prstGeom prst="cloudCallout">
            <a:avLst>
              <a:gd name="adj1" fmla="val 64873"/>
              <a:gd name="adj2" fmla="val 423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en-US" altLang="zh-CN" sz="800" dirty="0">
              <a:latin typeface="微软雅黑" panose="020B0503020204020204" pitchFamily="34" charset="-122"/>
              <a:ea typeface="微软雅黑" panose="020B0503020204020204" pitchFamily="34" charset="-122"/>
            </a:endParaRPr>
          </a:p>
          <a:p>
            <a:pPr algn="ctr">
              <a:lnSpc>
                <a:spcPct val="120000"/>
              </a:lnSpc>
            </a:pPr>
            <a:endParaRPr kumimoji="1" lang="en-US" altLang="zh-CN" sz="1800" dirty="0">
              <a:latin typeface="微软雅黑" panose="020B0503020204020204" pitchFamily="34" charset="-122"/>
              <a:ea typeface="微软雅黑" panose="020B0503020204020204" pitchFamily="34" charset="-122"/>
            </a:endParaRPr>
          </a:p>
          <a:p>
            <a:pPr algn="ctr">
              <a:lnSpc>
                <a:spcPct val="120000"/>
              </a:lnSpc>
            </a:pPr>
            <a:r>
              <a:rPr kumimoji="1" lang="zh-CN" altLang="en-US" sz="1800" dirty="0">
                <a:latin typeface="微软雅黑" panose="020B0503020204020204" pitchFamily="34" charset="-122"/>
                <a:ea typeface="微软雅黑" panose="020B0503020204020204" pitchFamily="34" charset="-122"/>
              </a:rPr>
              <a:t>在家庭中，成员之间存在父子关系、兄弟关系。类似地，不同节点之间也存在这种关系。如何描述不同节点之间的关系呢？</a:t>
            </a:r>
          </a:p>
          <a:p>
            <a:pPr algn="ctr">
              <a:lnSpc>
                <a:spcPct val="120000"/>
              </a:lnSpc>
            </a:pPr>
            <a:endParaRPr kumimoji="1" lang="zh-CN" altLang="en-US" sz="1800" dirty="0">
              <a:latin typeface="微软雅黑" panose="020B0503020204020204" pitchFamily="34" charset="-122"/>
              <a:ea typeface="微软雅黑" panose="020B0503020204020204" pitchFamily="34" charset="-122"/>
            </a:endParaRPr>
          </a:p>
        </p:txBody>
      </p:sp>
      <p:pic>
        <p:nvPicPr>
          <p:cNvPr id="8" name="Picture 4">
            <a:extLst>
              <a:ext uri="{FF2B5EF4-FFF2-40B4-BE49-F238E27FC236}">
                <a16:creationId xmlns:a16="http://schemas.microsoft.com/office/drawing/2014/main" id="{078B8346-D9A7-4D69-B9D4-1F6F1A920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6" t="1975" r="11457" b="7902"/>
          <a:stretch>
            <a:fillRect/>
          </a:stretch>
        </p:blipFill>
        <p:spPr bwMode="auto">
          <a:xfrm>
            <a:off x="7911574" y="1456267"/>
            <a:ext cx="2740943" cy="43497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节点的层级</a:t>
            </a:r>
          </a:p>
        </p:txBody>
      </p:sp>
    </p:spTree>
    <p:extLst>
      <p:ext uri="{BB962C8B-B14F-4D97-AF65-F5344CB8AC3E}">
        <p14:creationId xmlns:p14="http://schemas.microsoft.com/office/powerpoint/2010/main" val="1457978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节点的层级</a:t>
            </a:r>
          </a:p>
        </p:txBody>
      </p:sp>
      <p:sp>
        <p:nvSpPr>
          <p:cNvPr id="6" name="文本框 5">
            <a:extLst>
              <a:ext uri="{FF2B5EF4-FFF2-40B4-BE49-F238E27FC236}">
                <a16:creationId xmlns:a16="http://schemas.microsoft.com/office/drawing/2014/main" id="{C37C7476-70A0-45CA-ACD1-7CDA8E61E8F9}"/>
              </a:ext>
            </a:extLst>
          </p:cNvPr>
          <p:cNvSpPr txBox="1"/>
          <p:nvPr/>
        </p:nvSpPr>
        <p:spPr>
          <a:xfrm>
            <a:off x="1054645" y="1053530"/>
            <a:ext cx="10419861" cy="1015663"/>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不同节点可以划分为不同层级，比如</a:t>
            </a:r>
            <a:r>
              <a:rPr lang="zh-CN" altLang="en-US" sz="2000" dirty="0">
                <a:solidFill>
                  <a:srgbClr val="1369B3"/>
                </a:solidFill>
                <a:latin typeface="微软雅黑" panose="020B0503020204020204" pitchFamily="34" charset="-122"/>
                <a:ea typeface="微软雅黑" panose="020B0503020204020204" pitchFamily="34" charset="-122"/>
                <a:cs typeface="+mn-ea"/>
              </a:rPr>
              <a:t>根节点</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父节点</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子节点</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兄弟节点</a:t>
            </a:r>
            <a:r>
              <a:rPr lang="zh-CN" altLang="en-US" sz="2000" dirty="0">
                <a:solidFill>
                  <a:srgbClr val="595959"/>
                </a:solidFill>
                <a:latin typeface="微软雅黑" panose="020B0503020204020204" pitchFamily="34" charset="-122"/>
                <a:ea typeface="微软雅黑" panose="020B0503020204020204" pitchFamily="34" charset="-122"/>
                <a:cs typeface="+mn-ea"/>
              </a:rPr>
              <a:t>，节点层级示例代码如下。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0" name="文本框 9">
            <a:extLst>
              <a:ext uri="{FF2B5EF4-FFF2-40B4-BE49-F238E27FC236}">
                <a16:creationId xmlns:a16="http://schemas.microsoft.com/office/drawing/2014/main" id="{AB13F4B9-C4A3-4163-9384-AECFF762958A}"/>
              </a:ext>
            </a:extLst>
          </p:cNvPr>
          <p:cNvSpPr txBox="1"/>
          <p:nvPr/>
        </p:nvSpPr>
        <p:spPr>
          <a:xfrm>
            <a:off x="3646934" y="2096677"/>
            <a:ext cx="5015207" cy="4293483"/>
          </a:xfrm>
          <a:prstGeom prst="rect">
            <a:avLst/>
          </a:prstGeom>
          <a:solidFill>
            <a:srgbClr val="F2F2F2"/>
          </a:solidFill>
        </p:spPr>
        <p:txBody>
          <a:bodyPr wrap="square" rtlCol="0">
            <a:spAutoFit/>
          </a:bodyPr>
          <a:lstStyle/>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&lt;!DOCTYPE html&gt;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&lt;html&gt;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&lt;head&gt;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&lt;title&gt;</a:t>
            </a:r>
            <a:r>
              <a:rPr lang="zh-CN" altLang="en-US" sz="1800" dirty="0">
                <a:solidFill>
                  <a:srgbClr val="595959"/>
                </a:solidFill>
                <a:latin typeface="微软雅黑" panose="020B0503020204020204" pitchFamily="34" charset="-122"/>
                <a:ea typeface="微软雅黑" panose="020B0503020204020204" pitchFamily="34" charset="-122"/>
                <a:cs typeface="+mn-ea"/>
              </a:rPr>
              <a:t>测试</a:t>
            </a:r>
            <a:r>
              <a:rPr lang="en-US" altLang="zh-CN" sz="1800" dirty="0">
                <a:solidFill>
                  <a:srgbClr val="595959"/>
                </a:solidFill>
                <a:latin typeface="微软雅黑" panose="020B0503020204020204" pitchFamily="34" charset="-122"/>
                <a:ea typeface="微软雅黑" panose="020B0503020204020204" pitchFamily="34" charset="-122"/>
                <a:cs typeface="+mn-ea"/>
              </a:rPr>
              <a:t>&lt;/title&gt;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&lt;/head&gt;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&lt;body&gt;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&lt;a </a:t>
            </a:r>
            <a:r>
              <a:rPr lang="en-US" altLang="zh-CN" sz="1800" dirty="0" err="1">
                <a:solidFill>
                  <a:srgbClr val="595959"/>
                </a:solidFill>
                <a:latin typeface="微软雅黑" panose="020B0503020204020204" pitchFamily="34" charset="-122"/>
                <a:ea typeface="微软雅黑" panose="020B0503020204020204" pitchFamily="34" charset="-122"/>
                <a:cs typeface="+mn-ea"/>
              </a:rPr>
              <a:t>href</a:t>
            </a:r>
            <a:r>
              <a:rPr lang="en-US" altLang="zh-CN" sz="1800" dirty="0">
                <a:solidFill>
                  <a:srgbClr val="595959"/>
                </a:solidFill>
                <a:latin typeface="微软雅黑" panose="020B0503020204020204" pitchFamily="34" charset="-122"/>
                <a:ea typeface="微软雅黑" panose="020B0503020204020204" pitchFamily="34" charset="-122"/>
                <a:cs typeface="+mn-ea"/>
              </a:rPr>
              <a:t>="#"&gt;</a:t>
            </a:r>
            <a:r>
              <a:rPr lang="zh-CN" altLang="en-US" sz="1800" dirty="0">
                <a:solidFill>
                  <a:srgbClr val="595959"/>
                </a:solidFill>
                <a:latin typeface="微软雅黑" panose="020B0503020204020204" pitchFamily="34" charset="-122"/>
                <a:ea typeface="微软雅黑" panose="020B0503020204020204" pitchFamily="34" charset="-122"/>
                <a:cs typeface="+mn-ea"/>
              </a:rPr>
              <a:t>链接</a:t>
            </a:r>
            <a:r>
              <a:rPr lang="en-US" altLang="zh-CN" sz="1800" dirty="0">
                <a:solidFill>
                  <a:srgbClr val="595959"/>
                </a:solidFill>
                <a:latin typeface="微软雅黑" panose="020B0503020204020204" pitchFamily="34" charset="-122"/>
                <a:ea typeface="微软雅黑" panose="020B0503020204020204" pitchFamily="34" charset="-122"/>
                <a:cs typeface="+mn-ea"/>
              </a:rPr>
              <a:t>&lt;/a&gt;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&lt;p&gt;</a:t>
            </a:r>
            <a:r>
              <a:rPr lang="zh-CN" altLang="en-US" sz="1800" dirty="0">
                <a:solidFill>
                  <a:srgbClr val="595959"/>
                </a:solidFill>
                <a:latin typeface="微软雅黑" panose="020B0503020204020204" pitchFamily="34" charset="-122"/>
                <a:ea typeface="微软雅黑" panose="020B0503020204020204" pitchFamily="34" charset="-122"/>
                <a:cs typeface="+mn-ea"/>
              </a:rPr>
              <a:t>段落</a:t>
            </a:r>
            <a:r>
              <a:rPr lang="en-US" altLang="zh-CN" sz="1800" dirty="0">
                <a:solidFill>
                  <a:srgbClr val="595959"/>
                </a:solidFill>
                <a:latin typeface="微软雅黑" panose="020B0503020204020204" pitchFamily="34" charset="-122"/>
                <a:ea typeface="微软雅黑" panose="020B0503020204020204" pitchFamily="34" charset="-122"/>
                <a:cs typeface="+mn-ea"/>
              </a:rPr>
              <a:t>...&lt;/p&gt;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&lt;/body&gt;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&lt;/html&gt;</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7963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节点的层级</a:t>
            </a:r>
          </a:p>
        </p:txBody>
      </p:sp>
      <p:sp>
        <p:nvSpPr>
          <p:cNvPr id="7" name="文本框 6">
            <a:extLst>
              <a:ext uri="{FF2B5EF4-FFF2-40B4-BE49-F238E27FC236}">
                <a16:creationId xmlns:a16="http://schemas.microsoft.com/office/drawing/2014/main" id="{C37C7476-70A0-45CA-ACD1-7CDA8E61E8F9}"/>
              </a:ext>
            </a:extLst>
          </p:cNvPr>
          <p:cNvSpPr txBox="1"/>
          <p:nvPr/>
        </p:nvSpPr>
        <p:spPr>
          <a:xfrm>
            <a:off x="1054645" y="1053530"/>
            <a:ext cx="10419861"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依据</a:t>
            </a:r>
            <a:r>
              <a:rPr lang="zh-CN" altLang="en-US" sz="2000" dirty="0">
                <a:solidFill>
                  <a:srgbClr val="1369B3"/>
                </a:solidFill>
                <a:latin typeface="微软雅黑" panose="020B0503020204020204" pitchFamily="34" charset="-122"/>
                <a:ea typeface="微软雅黑" panose="020B0503020204020204" pitchFamily="34" charset="-122"/>
                <a:cs typeface="+mn-ea"/>
              </a:rPr>
              <a:t>层级结构</a:t>
            </a:r>
            <a:r>
              <a:rPr lang="zh-CN" altLang="en-US" sz="2000" dirty="0">
                <a:solidFill>
                  <a:srgbClr val="595959"/>
                </a:solidFill>
                <a:latin typeface="微软雅黑" panose="020B0503020204020204" pitchFamily="34" charset="-122"/>
                <a:ea typeface="微软雅黑" panose="020B0503020204020204" pitchFamily="34" charset="-122"/>
                <a:cs typeface="+mn-ea"/>
              </a:rPr>
              <a:t>对代码中的</a:t>
            </a:r>
            <a:r>
              <a:rPr lang="zh-CN" altLang="en-US" sz="2000" dirty="0">
                <a:solidFill>
                  <a:srgbClr val="1369B3"/>
                </a:solidFill>
                <a:latin typeface="微软雅黑" panose="020B0503020204020204" pitchFamily="34" charset="-122"/>
                <a:ea typeface="微软雅黑" panose="020B0503020204020204" pitchFamily="34" charset="-122"/>
                <a:cs typeface="+mn-ea"/>
              </a:rPr>
              <a:t>节点</a:t>
            </a:r>
            <a:r>
              <a:rPr lang="zh-CN" altLang="en-US" sz="2000" dirty="0">
                <a:solidFill>
                  <a:srgbClr val="595959"/>
                </a:solidFill>
                <a:latin typeface="微软雅黑" panose="020B0503020204020204" pitchFamily="34" charset="-122"/>
                <a:ea typeface="微软雅黑" panose="020B0503020204020204" pitchFamily="34" charset="-122"/>
                <a:cs typeface="+mn-ea"/>
              </a:rPr>
              <a:t>进行介绍。</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8" name="文本框 7">
            <a:extLst>
              <a:ext uri="{FF2B5EF4-FFF2-40B4-BE49-F238E27FC236}">
                <a16:creationId xmlns:a16="http://schemas.microsoft.com/office/drawing/2014/main" id="{4089D4CE-C14D-4A4B-99D4-1E05A37E7C10}"/>
              </a:ext>
            </a:extLst>
          </p:cNvPr>
          <p:cNvSpPr txBox="1"/>
          <p:nvPr/>
        </p:nvSpPr>
        <p:spPr>
          <a:xfrm>
            <a:off x="1054645" y="1518600"/>
            <a:ext cx="10009112" cy="4593565"/>
          </a:xfrm>
          <a:prstGeom prst="rect">
            <a:avLst/>
          </a:prstGeom>
          <a:noFill/>
        </p:spPr>
        <p:txBody>
          <a:bodyPr wrap="square" rtlCol="0">
            <a:spAutoFit/>
          </a:bodyPr>
          <a:lstStyle/>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cs typeface="+mn-ea"/>
              </a:rPr>
              <a:t>根节点</a:t>
            </a:r>
            <a:r>
              <a:rPr lang="zh-CN" altLang="en-US" sz="2000" dirty="0" smtClean="0">
                <a:solidFill>
                  <a:srgbClr val="1369B2"/>
                </a:solidFill>
                <a:latin typeface="微软雅黑" panose="020B0503020204020204" pitchFamily="34" charset="-122"/>
                <a:ea typeface="微软雅黑" panose="020B0503020204020204" pitchFamily="34" charset="-122"/>
                <a:cs typeface="+mn-ea"/>
              </a:rPr>
              <a:t>：</a:t>
            </a:r>
            <a:r>
              <a:rPr lang="en-US" altLang="zh-CN" sz="2000" dirty="0" smtClean="0">
                <a:solidFill>
                  <a:srgbClr val="1369B2"/>
                </a:solidFill>
                <a:latin typeface="微软雅黑" panose="020B0503020204020204" pitchFamily="34" charset="-122"/>
                <a:ea typeface="微软雅黑" panose="020B0503020204020204" pitchFamily="34" charset="-122"/>
                <a:cs typeface="+mn-ea"/>
              </a:rPr>
              <a:t>document</a:t>
            </a:r>
            <a:r>
              <a:rPr lang="zh-CN" altLang="en-US" sz="2000" dirty="0" smtClean="0">
                <a:solidFill>
                  <a:srgbClr val="1369B2"/>
                </a:solidFill>
                <a:latin typeface="微软雅黑" panose="020B0503020204020204" pitchFamily="34" charset="-122"/>
                <a:ea typeface="微软雅黑" panose="020B0503020204020204" pitchFamily="34" charset="-122"/>
                <a:cs typeface="+mn-ea"/>
              </a:rPr>
              <a:t>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是</a:t>
            </a:r>
            <a:r>
              <a:rPr lang="zh-CN" altLang="en-US" sz="2000" dirty="0">
                <a:solidFill>
                  <a:srgbClr val="595959"/>
                </a:solidFill>
                <a:latin typeface="微软雅黑" panose="020B0503020204020204" pitchFamily="34" charset="-122"/>
                <a:ea typeface="微软雅黑" panose="020B0503020204020204" pitchFamily="34" charset="-122"/>
                <a:cs typeface="+mn-ea"/>
              </a:rPr>
              <a:t>整个文档的根节点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，它的子节点包括文档类型节点和</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html</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元素。</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cs typeface="+mn-ea"/>
              </a:rPr>
              <a:t>父节点</a:t>
            </a:r>
            <a:r>
              <a:rPr lang="en-US" altLang="zh-CN" sz="2000" dirty="0">
                <a:solidFill>
                  <a:srgbClr val="1369B3"/>
                </a:solidFill>
                <a:latin typeface="微软雅黑" panose="020B0503020204020204" pitchFamily="34" charset="-122"/>
                <a:ea typeface="微软雅黑" panose="020B0503020204020204" pitchFamily="34" charset="-122"/>
                <a:cs typeface="+mn-ea"/>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：它是</a:t>
            </a:r>
            <a:r>
              <a:rPr lang="zh-CN" altLang="en-US" sz="2000" dirty="0">
                <a:solidFill>
                  <a:srgbClr val="595959"/>
                </a:solidFill>
                <a:latin typeface="微软雅黑" panose="020B0503020204020204" pitchFamily="34" charset="-122"/>
                <a:ea typeface="微软雅黑" panose="020B0503020204020204" pitchFamily="34" charset="-122"/>
                <a:cs typeface="+mn-ea"/>
              </a:rPr>
              <a:t>指某一节点的</a:t>
            </a:r>
            <a:r>
              <a:rPr lang="zh-CN" altLang="en-US" sz="2000" dirty="0">
                <a:solidFill>
                  <a:srgbClr val="1369B3"/>
                </a:solidFill>
                <a:latin typeface="微软雅黑" panose="020B0503020204020204" pitchFamily="34" charset="-122"/>
                <a:ea typeface="微软雅黑" panose="020B0503020204020204" pitchFamily="34" charset="-122"/>
                <a:cs typeface="+mn-ea"/>
              </a:rPr>
              <a:t>上级节点</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例如，</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html</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元素是</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head</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元素和</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body</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元素的</a:t>
            </a:r>
            <a:r>
              <a:rPr lang="zh-CN" altLang="en-US" sz="2000" dirty="0">
                <a:solidFill>
                  <a:srgbClr val="595959"/>
                </a:solidFill>
                <a:latin typeface="微软雅黑" panose="020B0503020204020204" pitchFamily="34" charset="-122"/>
                <a:ea typeface="微软雅黑" panose="020B0503020204020204" pitchFamily="34" charset="-122"/>
                <a:cs typeface="+mn-ea"/>
              </a:rPr>
              <a:t>父节点，</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body</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元素是</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元素和</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p</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元素的</a:t>
            </a:r>
            <a:r>
              <a:rPr lang="zh-CN" altLang="en-US" sz="2000" dirty="0">
                <a:solidFill>
                  <a:srgbClr val="595959"/>
                </a:solidFill>
                <a:latin typeface="微软雅黑" panose="020B0503020204020204" pitchFamily="34" charset="-122"/>
                <a:ea typeface="微软雅黑" panose="020B0503020204020204" pitchFamily="34" charset="-122"/>
                <a:cs typeface="+mn-ea"/>
              </a:rPr>
              <a:t>父节点。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cs typeface="+mn-ea"/>
              </a:rPr>
              <a:t>子节点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：它是</a:t>
            </a:r>
            <a:r>
              <a:rPr lang="zh-CN" altLang="en-US" sz="2000" dirty="0">
                <a:solidFill>
                  <a:srgbClr val="595959"/>
                </a:solidFill>
                <a:latin typeface="微软雅黑" panose="020B0503020204020204" pitchFamily="34" charset="-122"/>
                <a:ea typeface="微软雅黑" panose="020B0503020204020204" pitchFamily="34" charset="-122"/>
                <a:cs typeface="+mn-ea"/>
              </a:rPr>
              <a:t>指某一节点的</a:t>
            </a:r>
            <a:r>
              <a:rPr lang="zh-CN" altLang="en-US" sz="2000" dirty="0">
                <a:solidFill>
                  <a:srgbClr val="1369B3"/>
                </a:solidFill>
                <a:latin typeface="微软雅黑" panose="020B0503020204020204" pitchFamily="34" charset="-122"/>
                <a:ea typeface="微软雅黑" panose="020B0503020204020204" pitchFamily="34" charset="-122"/>
                <a:cs typeface="+mn-ea"/>
              </a:rPr>
              <a:t>下级节点</a:t>
            </a:r>
            <a:r>
              <a:rPr lang="zh-CN" altLang="en-US" sz="2000" dirty="0">
                <a:solidFill>
                  <a:srgbClr val="595959"/>
                </a:solidFill>
                <a:latin typeface="微软雅黑" panose="020B0503020204020204" pitchFamily="34" charset="-122"/>
                <a:ea typeface="微软雅黑" panose="020B0503020204020204" pitchFamily="34" charset="-122"/>
                <a:cs typeface="+mn-ea"/>
              </a:rPr>
              <a:t>，例如：</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head</a:t>
            </a:r>
            <a:r>
              <a:rPr lang="zh-CN" altLang="en-US" sz="2000" dirty="0">
                <a:solidFill>
                  <a:srgbClr val="595959"/>
                </a:solidFill>
                <a:latin typeface="微软雅黑" panose="020B0503020204020204" pitchFamily="34" charset="-122"/>
                <a:ea typeface="微软雅黑" panose="020B0503020204020204" pitchFamily="34" charset="-122"/>
                <a:cs typeface="+mn-ea"/>
              </a:rPr>
              <a:t>元素和</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body</a:t>
            </a:r>
            <a:r>
              <a:rPr lang="zh-CN" altLang="en-US" sz="2000" dirty="0">
                <a:solidFill>
                  <a:srgbClr val="595959"/>
                </a:solidFill>
                <a:latin typeface="微软雅黑" panose="020B0503020204020204" pitchFamily="34" charset="-122"/>
                <a:ea typeface="微软雅黑" panose="020B0503020204020204" pitchFamily="34" charset="-122"/>
                <a:cs typeface="+mn-ea"/>
              </a:rPr>
              <a:t>元素是</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html</a:t>
            </a:r>
            <a:r>
              <a:rPr lang="zh-CN" altLang="en-US" sz="2000" dirty="0">
                <a:solidFill>
                  <a:srgbClr val="595959"/>
                </a:solidFill>
                <a:latin typeface="微软雅黑" panose="020B0503020204020204" pitchFamily="34" charset="-122"/>
                <a:ea typeface="微软雅黑" panose="020B0503020204020204" pitchFamily="34" charset="-122"/>
                <a:cs typeface="+mn-ea"/>
              </a:rPr>
              <a:t>元素的子节点，</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a:t>
            </a:r>
            <a:r>
              <a:rPr lang="zh-CN" altLang="en-US" sz="2000" dirty="0">
                <a:solidFill>
                  <a:srgbClr val="595959"/>
                </a:solidFill>
                <a:latin typeface="微软雅黑" panose="020B0503020204020204" pitchFamily="34" charset="-122"/>
                <a:ea typeface="微软雅黑" panose="020B0503020204020204" pitchFamily="34" charset="-122"/>
                <a:cs typeface="+mn-ea"/>
              </a:rPr>
              <a:t>元素和</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p</a:t>
            </a:r>
            <a:r>
              <a:rPr lang="zh-CN" altLang="en-US" sz="2000" dirty="0">
                <a:solidFill>
                  <a:srgbClr val="595959"/>
                </a:solidFill>
                <a:latin typeface="微软雅黑" panose="020B0503020204020204" pitchFamily="34" charset="-122"/>
                <a:ea typeface="微软雅黑" panose="020B0503020204020204" pitchFamily="34" charset="-122"/>
                <a:cs typeface="+mn-ea"/>
              </a:rPr>
              <a:t>元素是</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body</a:t>
            </a:r>
            <a:r>
              <a:rPr lang="zh-CN" altLang="en-US" sz="2000" dirty="0">
                <a:solidFill>
                  <a:srgbClr val="595959"/>
                </a:solidFill>
                <a:latin typeface="微软雅黑" panose="020B0503020204020204" pitchFamily="34" charset="-122"/>
                <a:ea typeface="微软雅黑" panose="020B0503020204020204" pitchFamily="34" charset="-122"/>
                <a:cs typeface="+mn-ea"/>
              </a:rPr>
              <a:t>元素的子节点。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cs typeface="+mn-ea"/>
              </a:rPr>
              <a:t>兄弟节点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：它是</a:t>
            </a:r>
            <a:r>
              <a:rPr lang="zh-CN" altLang="en-US" sz="2000" dirty="0">
                <a:solidFill>
                  <a:srgbClr val="595959"/>
                </a:solidFill>
                <a:latin typeface="微软雅黑" panose="020B0503020204020204" pitchFamily="34" charset="-122"/>
                <a:ea typeface="微软雅黑" panose="020B0503020204020204" pitchFamily="34" charset="-122"/>
                <a:cs typeface="+mn-ea"/>
              </a:rPr>
              <a:t>指同</a:t>
            </a:r>
            <a:r>
              <a:rPr lang="zh-CN" altLang="en-US" sz="2000" dirty="0">
                <a:solidFill>
                  <a:srgbClr val="1369B3"/>
                </a:solidFill>
                <a:latin typeface="微软雅黑" panose="020B0503020204020204" pitchFamily="34" charset="-122"/>
                <a:ea typeface="微软雅黑" panose="020B0503020204020204" pitchFamily="34" charset="-122"/>
                <a:cs typeface="+mn-ea"/>
              </a:rPr>
              <a:t>属于一个父节点</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两个子节点</a:t>
            </a:r>
            <a:r>
              <a:rPr lang="zh-CN" altLang="en-US" sz="2000" dirty="0">
                <a:solidFill>
                  <a:srgbClr val="595959"/>
                </a:solidFill>
                <a:latin typeface="微软雅黑" panose="020B0503020204020204" pitchFamily="34" charset="-122"/>
                <a:ea typeface="微软雅黑" panose="020B0503020204020204" pitchFamily="34" charset="-122"/>
                <a:cs typeface="+mn-ea"/>
              </a:rPr>
              <a:t>，例如：</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head</a:t>
            </a:r>
            <a:r>
              <a:rPr lang="zh-CN" altLang="en-US" sz="2000" dirty="0">
                <a:solidFill>
                  <a:srgbClr val="595959"/>
                </a:solidFill>
                <a:latin typeface="微软雅黑" panose="020B0503020204020204" pitchFamily="34" charset="-122"/>
                <a:ea typeface="微软雅黑" panose="020B0503020204020204" pitchFamily="34" charset="-122"/>
                <a:cs typeface="+mn-ea"/>
              </a:rPr>
              <a:t>元素和</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body</a:t>
            </a:r>
            <a:r>
              <a:rPr lang="zh-CN" altLang="en-US" sz="2000" dirty="0">
                <a:solidFill>
                  <a:srgbClr val="595959"/>
                </a:solidFill>
                <a:latin typeface="微软雅黑" panose="020B0503020204020204" pitchFamily="34" charset="-122"/>
                <a:ea typeface="微软雅黑" panose="020B0503020204020204" pitchFamily="34" charset="-122"/>
                <a:cs typeface="+mn-ea"/>
              </a:rPr>
              <a:t>元素互为兄弟节点，</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a:t>
            </a:r>
            <a:r>
              <a:rPr lang="zh-CN" altLang="en-US" sz="2000" dirty="0">
                <a:solidFill>
                  <a:srgbClr val="595959"/>
                </a:solidFill>
                <a:latin typeface="微软雅黑" panose="020B0503020204020204" pitchFamily="34" charset="-122"/>
                <a:ea typeface="微软雅黑" panose="020B0503020204020204" pitchFamily="34" charset="-122"/>
                <a:cs typeface="+mn-ea"/>
              </a:rPr>
              <a:t>元素和</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p</a:t>
            </a:r>
            <a:r>
              <a:rPr lang="zh-CN" altLang="en-US" sz="2000" dirty="0">
                <a:solidFill>
                  <a:srgbClr val="595959"/>
                </a:solidFill>
                <a:latin typeface="微软雅黑" panose="020B0503020204020204" pitchFamily="34" charset="-122"/>
                <a:ea typeface="微软雅黑" panose="020B0503020204020204" pitchFamily="34" charset="-122"/>
                <a:cs typeface="+mn-ea"/>
              </a:rPr>
              <a:t>元素互为兄弟节点。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1199279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节点操作</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7.2</a:t>
            </a:r>
          </a:p>
        </p:txBody>
      </p:sp>
    </p:spTree>
    <p:extLst>
      <p:ext uri="{BB962C8B-B14F-4D97-AF65-F5344CB8AC3E}">
        <p14:creationId xmlns:p14="http://schemas.microsoft.com/office/powerpoint/2010/main" val="1268011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667354" y="3861842"/>
            <a:ext cx="5751849"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父节点</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，能够完成</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父节点</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的获取</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231110" y="400083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获取节点</a:t>
            </a:r>
          </a:p>
        </p:txBody>
      </p:sp>
    </p:spTree>
    <p:extLst>
      <p:ext uri="{BB962C8B-B14F-4D97-AF65-F5344CB8AC3E}">
        <p14:creationId xmlns:p14="http://schemas.microsoft.com/office/powerpoint/2010/main" val="1330414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126654" y="1868496"/>
            <a:ext cx="9721080" cy="688075"/>
            <a:chOff x="960809" y="1800500"/>
            <a:chExt cx="5471124" cy="515937"/>
          </a:xfrm>
        </p:grpSpPr>
        <p:sp>
          <p:nvSpPr>
            <p:cNvPr id="81" name="Pentagon 3"/>
            <p:cNvSpPr/>
            <p:nvPr/>
          </p:nvSpPr>
          <p:spPr bwMode="auto">
            <a:xfrm>
              <a:off x="960809" y="1800500"/>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熟悉</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节点的概念</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，能够说出节点的</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属性和层级</a:t>
              </a: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155189" y="2838719"/>
            <a:ext cx="9709797" cy="685961"/>
            <a:chOff x="978872" y="2570436"/>
            <a:chExt cx="5437064" cy="514351"/>
          </a:xfrm>
        </p:grpSpPr>
        <p:sp>
          <p:nvSpPr>
            <p:cNvPr id="84" name="Pentagon 5"/>
            <p:cNvSpPr/>
            <p:nvPr/>
          </p:nvSpPr>
          <p:spPr bwMode="auto">
            <a:xfrm>
              <a:off x="978872" y="2570436"/>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节点操作</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，能够完成节点的</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创建</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添加</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移除</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复制</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操作</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149277" y="3806827"/>
            <a:ext cx="9698457" cy="688077"/>
            <a:chOff x="978872" y="3338787"/>
            <a:chExt cx="5437064" cy="515938"/>
          </a:xfrm>
        </p:grpSpPr>
        <p:sp>
          <p:nvSpPr>
            <p:cNvPr id="8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事件的进阶操作</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，能够实现事件的</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监听</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移除</a:t>
              </a: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12" name="组合 11">
            <a:extLst>
              <a:ext uri="{FF2B5EF4-FFF2-40B4-BE49-F238E27FC236}">
                <a16:creationId xmlns:a16="http://schemas.microsoft.com/office/drawing/2014/main" id="{C55B7ECE-9BF9-4306-B06D-44E3051C7EF5}"/>
              </a:ext>
            </a:extLst>
          </p:cNvPr>
          <p:cNvGrpSpPr/>
          <p:nvPr/>
        </p:nvGrpSpPr>
        <p:grpSpPr>
          <a:xfrm>
            <a:off x="1152121" y="4777051"/>
            <a:ext cx="9698457" cy="688077"/>
            <a:chOff x="978872" y="3338787"/>
            <a:chExt cx="5437064" cy="515938"/>
          </a:xfrm>
        </p:grpSpPr>
        <p:sp>
          <p:nvSpPr>
            <p:cNvPr id="13" name="Pentagon 6">
              <a:extLst>
                <a:ext uri="{FF2B5EF4-FFF2-40B4-BE49-F238E27FC236}">
                  <a16:creationId xmlns:a16="http://schemas.microsoft.com/office/drawing/2014/main" id="{ADA22A8C-8DFB-42FF-8563-7E9702ECEAE7}"/>
                </a:ext>
              </a:extLst>
            </p:cNvPr>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en-US" altLang="zh-CN"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DOM</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事件流</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事件捕获</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事件冒泡</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两种方式的</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区别</a:t>
              </a:r>
            </a:p>
          </p:txBody>
        </p:sp>
        <p:sp>
          <p:nvSpPr>
            <p:cNvPr id="14" name="MH_Others_1">
              <a:extLst>
                <a:ext uri="{FF2B5EF4-FFF2-40B4-BE49-F238E27FC236}">
                  <a16:creationId xmlns:a16="http://schemas.microsoft.com/office/drawing/2014/main" id="{75984091-CA7D-486E-9BDD-4ADCCDD4BD5C}"/>
                </a:ext>
              </a:extLst>
            </p:cNvPr>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360393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获取节点</a:t>
            </a:r>
          </a:p>
        </p:txBody>
      </p:sp>
      <p:sp>
        <p:nvSpPr>
          <p:cNvPr id="3" name="文本框 2">
            <a:extLst>
              <a:ext uri="{FF2B5EF4-FFF2-40B4-BE49-F238E27FC236}">
                <a16:creationId xmlns:a16="http://schemas.microsoft.com/office/drawing/2014/main" id="{C37C7476-70A0-45CA-ACD1-7CDA8E61E8F9}"/>
              </a:ext>
            </a:extLst>
          </p:cNvPr>
          <p:cNvSpPr txBox="1"/>
          <p:nvPr/>
        </p:nvSpPr>
        <p:spPr>
          <a:xfrm>
            <a:off x="1054645" y="1197546"/>
            <a:ext cx="10419861" cy="1708160"/>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获取父节点</a:t>
            </a: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JavaScript</a:t>
            </a:r>
            <a:r>
              <a:rPr lang="zh-CN" altLang="en-US" sz="2000" dirty="0">
                <a:solidFill>
                  <a:srgbClr val="595959"/>
                </a:solidFill>
                <a:latin typeface="微软雅黑" panose="020B0503020204020204" pitchFamily="34" charset="-122"/>
                <a:ea typeface="微软雅黑" panose="020B0503020204020204" pitchFamily="34" charset="-122"/>
                <a:cs typeface="+mn-ea"/>
              </a:rPr>
              <a:t>中，可以使用</a:t>
            </a:r>
            <a:r>
              <a:rPr lang="en-US" altLang="zh-CN" sz="2000" dirty="0" err="1">
                <a:solidFill>
                  <a:srgbClr val="1369B3"/>
                </a:solidFill>
                <a:latin typeface="微软雅黑" panose="020B0503020204020204" pitchFamily="34" charset="-122"/>
                <a:ea typeface="微软雅黑" panose="020B0503020204020204" pitchFamily="34" charset="-122"/>
                <a:cs typeface="+mn-ea"/>
              </a:rPr>
              <a:t>parentNode</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获取当前节点的</a:t>
            </a:r>
            <a:r>
              <a:rPr lang="zh-CN" altLang="en-US" sz="2000" dirty="0">
                <a:solidFill>
                  <a:srgbClr val="1369B3"/>
                </a:solidFill>
                <a:latin typeface="微软雅黑" panose="020B0503020204020204" pitchFamily="34" charset="-122"/>
                <a:ea typeface="微软雅黑" panose="020B0503020204020204" pitchFamily="34" charset="-122"/>
                <a:cs typeface="+mn-ea"/>
              </a:rPr>
              <a:t>父节点</a:t>
            </a:r>
            <a:r>
              <a:rPr lang="zh-CN" altLang="en-US" sz="2000" dirty="0">
                <a:solidFill>
                  <a:srgbClr val="595959"/>
                </a:solidFill>
                <a:latin typeface="微软雅黑" panose="020B0503020204020204" pitchFamily="34" charset="-122"/>
                <a:ea typeface="微软雅黑" panose="020B0503020204020204" pitchFamily="34" charset="-122"/>
                <a:cs typeface="+mn-ea"/>
              </a:rPr>
              <a:t>，如果该节点没有父节点，那么</a:t>
            </a:r>
            <a:r>
              <a:rPr lang="en-US" altLang="zh-CN" sz="2000" dirty="0" err="1">
                <a:solidFill>
                  <a:srgbClr val="595959"/>
                </a:solidFill>
                <a:latin typeface="微软雅黑" panose="020B0503020204020204" pitchFamily="34" charset="-122"/>
                <a:ea typeface="微软雅黑" panose="020B0503020204020204" pitchFamily="34" charset="-122"/>
                <a:cs typeface="+mn-ea"/>
              </a:rPr>
              <a:t>parentNode</a:t>
            </a:r>
            <a:r>
              <a:rPr lang="zh-CN" altLang="en-US" sz="2000" dirty="0">
                <a:solidFill>
                  <a:srgbClr val="595959"/>
                </a:solidFill>
                <a:latin typeface="微软雅黑" panose="020B0503020204020204" pitchFamily="34" charset="-122"/>
                <a:ea typeface="微软雅黑" panose="020B0503020204020204" pitchFamily="34" charset="-122"/>
                <a:cs typeface="+mn-ea"/>
              </a:rPr>
              <a:t>属性返回</a:t>
            </a:r>
            <a:r>
              <a:rPr lang="en-US" altLang="zh-CN" sz="2000" dirty="0">
                <a:solidFill>
                  <a:srgbClr val="1369B3"/>
                </a:solidFill>
                <a:latin typeface="微软雅黑" panose="020B0503020204020204" pitchFamily="34" charset="-122"/>
                <a:ea typeface="微软雅黑" panose="020B0503020204020204" pitchFamily="34" charset="-122"/>
                <a:cs typeface="+mn-ea"/>
              </a:rPr>
              <a:t>null</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获取</a:t>
            </a:r>
            <a:r>
              <a:rPr lang="zh-CN" altLang="en-US" sz="2000" dirty="0">
                <a:solidFill>
                  <a:srgbClr val="1369B3"/>
                </a:solidFill>
                <a:latin typeface="微软雅黑" panose="020B0503020204020204" pitchFamily="34" charset="-122"/>
                <a:ea typeface="微软雅黑" panose="020B0503020204020204" pitchFamily="34" charset="-122"/>
                <a:cs typeface="+mn-ea"/>
              </a:rPr>
              <a:t>父节点</a:t>
            </a:r>
            <a:r>
              <a:rPr lang="zh-CN" altLang="en-US" sz="2000" dirty="0">
                <a:solidFill>
                  <a:srgbClr val="595959"/>
                </a:solidFill>
                <a:latin typeface="微软雅黑" panose="020B0503020204020204" pitchFamily="34" charset="-122"/>
                <a:ea typeface="微软雅黑" panose="020B0503020204020204" pitchFamily="34" charset="-122"/>
                <a:cs typeface="+mn-ea"/>
              </a:rPr>
              <a:t>的示例代码如下。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4" name="文本框 3">
            <a:extLst>
              <a:ext uri="{FF2B5EF4-FFF2-40B4-BE49-F238E27FC236}">
                <a16:creationId xmlns:a16="http://schemas.microsoft.com/office/drawing/2014/main" id="{AB13F4B9-C4A3-4163-9384-AECFF762958A}"/>
              </a:ext>
            </a:extLst>
          </p:cNvPr>
          <p:cNvSpPr txBox="1"/>
          <p:nvPr/>
        </p:nvSpPr>
        <p:spPr>
          <a:xfrm>
            <a:off x="4150990" y="4439646"/>
            <a:ext cx="5015207" cy="574324"/>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node.parentNode</a:t>
            </a: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F50A5FC-EF7B-42D2-86B4-B769A325ACB0}"/>
              </a:ext>
            </a:extLst>
          </p:cNvPr>
          <p:cNvSpPr txBox="1"/>
          <p:nvPr/>
        </p:nvSpPr>
        <p:spPr>
          <a:xfrm>
            <a:off x="4142228" y="3363958"/>
            <a:ext cx="1958161" cy="499624"/>
          </a:xfrm>
          <a:prstGeom prst="rect">
            <a:avLst/>
          </a:prstGeom>
          <a:noFill/>
        </p:spPr>
        <p:txBody>
          <a:bodyPr wrap="square">
            <a:spAutoFit/>
          </a:bodyPr>
          <a:lstStyle/>
          <a:p>
            <a:pPr algn="ct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DOM</a:t>
            </a:r>
            <a:r>
              <a:rPr lang="zh-CN" altLang="en-US" sz="2000" dirty="0">
                <a:solidFill>
                  <a:srgbClr val="FF0000"/>
                </a:solidFill>
                <a:latin typeface="微软雅黑" panose="020B0503020204020204" pitchFamily="34" charset="-122"/>
                <a:ea typeface="微软雅黑" panose="020B0503020204020204" pitchFamily="34" charset="-122"/>
              </a:rPr>
              <a:t>节点对象</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6" name="直接箭头连接符 5">
            <a:extLst>
              <a:ext uri="{FF2B5EF4-FFF2-40B4-BE49-F238E27FC236}">
                <a16:creationId xmlns:a16="http://schemas.microsoft.com/office/drawing/2014/main" id="{7DE94597-22E2-4183-8463-30D96F359808}"/>
              </a:ext>
            </a:extLst>
          </p:cNvPr>
          <p:cNvCxnSpPr/>
          <p:nvPr/>
        </p:nvCxnSpPr>
        <p:spPr>
          <a:xfrm flipV="1">
            <a:off x="5121073" y="3880084"/>
            <a:ext cx="0"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3099024F-B6C2-409B-A575-3CBDF153F084}"/>
              </a:ext>
            </a:extLst>
          </p:cNvPr>
          <p:cNvSpPr/>
          <p:nvPr/>
        </p:nvSpPr>
        <p:spPr>
          <a:xfrm>
            <a:off x="4833041" y="4528156"/>
            <a:ext cx="648072"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500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4" y="3645818"/>
            <a:ext cx="5823857"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子节点</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，能够完成</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子节点</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的获取</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获取节点</a:t>
            </a:r>
          </a:p>
        </p:txBody>
      </p:sp>
    </p:spTree>
    <p:extLst>
      <p:ext uri="{BB962C8B-B14F-4D97-AF65-F5344CB8AC3E}">
        <p14:creationId xmlns:p14="http://schemas.microsoft.com/office/powerpoint/2010/main" val="1296239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获取节点</a:t>
            </a:r>
          </a:p>
        </p:txBody>
      </p:sp>
      <p:graphicFrame>
        <p:nvGraphicFramePr>
          <p:cNvPr id="9" name="表格 8">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118380558"/>
              </p:ext>
            </p:extLst>
          </p:nvPr>
        </p:nvGraphicFramePr>
        <p:xfrm>
          <a:off x="1774726" y="1773610"/>
          <a:ext cx="8910746" cy="4344424"/>
        </p:xfrm>
        <a:graphic>
          <a:graphicData uri="http://schemas.openxmlformats.org/drawingml/2006/table">
            <a:tbl>
              <a:tblPr>
                <a:tableStyleId>{7DF18680-E054-41AD-8BC1-D1AEF772440D}</a:tableStyleId>
              </a:tblPr>
              <a:tblGrid>
                <a:gridCol w="3207252">
                  <a:extLst>
                    <a:ext uri="{9D8B030D-6E8A-4147-A177-3AD203B41FA5}">
                      <a16:colId xmlns:a16="http://schemas.microsoft.com/office/drawing/2014/main" val="20000"/>
                    </a:ext>
                  </a:extLst>
                </a:gridCol>
                <a:gridCol w="5703494">
                  <a:extLst>
                    <a:ext uri="{9D8B030D-6E8A-4147-A177-3AD203B41FA5}">
                      <a16:colId xmlns:a16="http://schemas.microsoft.com/office/drawing/2014/main" val="4045703550"/>
                    </a:ext>
                  </a:extLst>
                </a:gridCol>
              </a:tblGrid>
              <a:tr h="694109">
                <a:tc>
                  <a:txBody>
                    <a:bodyPr/>
                    <a:lstStyle/>
                    <a:p>
                      <a:pPr marL="0" indent="0" algn="ctr" defTabSz="1219200" rtl="0" eaLnBrk="1" latinLnBrk="0" hangingPunct="1">
                        <a:spcAft>
                          <a:spcPts val="0"/>
                        </a:spcAft>
                      </a:pPr>
                      <a:r>
                        <a:rPr lang="zh-CN" altLang="en-US" sz="1800" b="1" kern="100" dirty="0">
                          <a:solidFill>
                            <a:srgbClr val="595959"/>
                          </a:solidFill>
                          <a:effectLst/>
                          <a:latin typeface="微软雅黑" panose="020B0503020204020204" pitchFamily="34" charset="-122"/>
                          <a:ea typeface="微软雅黑" panose="020B0503020204020204" pitchFamily="34" charset="-122"/>
                          <a:cs typeface="+mn-cs"/>
                        </a:rPr>
                        <a:t>属性</a:t>
                      </a:r>
                      <a:endParaRPr lang="en-US" altLang="zh-CN"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a:solidFill>
                            <a:srgbClr val="595959"/>
                          </a:solidFill>
                          <a:effectLst/>
                          <a:latin typeface="微软雅黑" panose="020B0503020204020204" pitchFamily="34" charset="-122"/>
                          <a:ea typeface="微软雅黑" panose="020B0503020204020204" pitchFamily="34" charset="-122"/>
                          <a:cs typeface="+mn-cs"/>
                        </a:rPr>
                        <a:t>说明</a:t>
                      </a:r>
                    </a:p>
                  </a:txBody>
                  <a:tcPr marL="68580" marR="68580" marT="0" marB="0" anchor="ctr">
                    <a:solidFill>
                      <a:srgbClr val="F2F2F2"/>
                    </a:solidFill>
                  </a:tcPr>
                </a:tc>
                <a:extLst>
                  <a:ext uri="{0D108BD9-81ED-4DB2-BD59-A6C34878D82A}">
                    <a16:rowId xmlns:a16="http://schemas.microsoft.com/office/drawing/2014/main" val="10000"/>
                  </a:ext>
                </a:extLst>
              </a:tr>
              <a:tr h="591943">
                <a:tc>
                  <a:txBody>
                    <a:bodyPr/>
                    <a:lstStyle/>
                    <a:p>
                      <a:pPr marL="0" indent="0" algn="l" defTabSz="1219200" rtl="0" eaLnBrk="1" latinLnBrk="0" hangingPunct="1">
                        <a:spcAft>
                          <a:spcPts val="0"/>
                        </a:spcAft>
                      </a:pP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firstChild</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获取当前节点的首个子节点</a:t>
                      </a:r>
                    </a:p>
                  </a:txBody>
                  <a:tcPr marL="68580" marR="68580" marT="0" marB="0" anchor="ctr">
                    <a:solidFill>
                      <a:srgbClr val="F2F2F2"/>
                    </a:solidFill>
                  </a:tcPr>
                </a:tc>
                <a:extLst>
                  <a:ext uri="{0D108BD9-81ED-4DB2-BD59-A6C34878D82A}">
                    <a16:rowId xmlns:a16="http://schemas.microsoft.com/office/drawing/2014/main" val="141778534"/>
                  </a:ext>
                </a:extLst>
              </a:tr>
              <a:tr h="591943">
                <a:tc>
                  <a:txBody>
                    <a:bodyPr/>
                    <a:lstStyle/>
                    <a:p>
                      <a:pPr marL="0" indent="0" algn="l" defTabSz="1219200" rtl="0" eaLnBrk="1" latinLnBrk="0" hangingPunct="1">
                        <a:spcAft>
                          <a:spcPts val="0"/>
                        </a:spcAft>
                      </a:pP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lastChild</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获取当前节点的最后一个子节点</a:t>
                      </a:r>
                    </a:p>
                  </a:txBody>
                  <a:tcPr marL="68580" marR="68580" marT="0" marB="0" anchor="ctr">
                    <a:solidFill>
                      <a:srgbClr val="F2F2F2"/>
                    </a:solidFill>
                  </a:tcPr>
                </a:tc>
                <a:extLst>
                  <a:ext uri="{0D108BD9-81ED-4DB2-BD59-A6C34878D82A}">
                    <a16:rowId xmlns:a16="http://schemas.microsoft.com/office/drawing/2014/main" val="3260076697"/>
                  </a:ext>
                </a:extLst>
              </a:tr>
              <a:tr h="534193">
                <a:tc>
                  <a:txBody>
                    <a:bodyPr/>
                    <a:lstStyle/>
                    <a:p>
                      <a:pPr marL="0" indent="0" algn="l" defTabSz="1219200" rtl="0" eaLnBrk="1" latinLnBrk="0" hangingPunct="1">
                        <a:spcAft>
                          <a:spcPts val="0"/>
                        </a:spcAft>
                      </a:pP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firstElementChild</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获取当前节点的首个子元素节点</a:t>
                      </a:r>
                    </a:p>
                  </a:txBody>
                  <a:tcPr marL="68580" marR="68580" marT="0" marB="0" anchor="ctr">
                    <a:solidFill>
                      <a:srgbClr val="F2F2F2"/>
                    </a:solidFill>
                  </a:tcPr>
                </a:tc>
                <a:extLst>
                  <a:ext uri="{0D108BD9-81ED-4DB2-BD59-A6C34878D82A}">
                    <a16:rowId xmlns:a16="http://schemas.microsoft.com/office/drawing/2014/main" val="2456493470"/>
                  </a:ext>
                </a:extLst>
              </a:tr>
              <a:tr h="551036">
                <a:tc>
                  <a:txBody>
                    <a:bodyPr/>
                    <a:lstStyle/>
                    <a:p>
                      <a:pPr marL="0" indent="0" algn="l" defTabSz="1219200" rtl="0" eaLnBrk="1" latinLnBrk="0" hangingPunct="1">
                        <a:spcAft>
                          <a:spcPts val="0"/>
                        </a:spcAft>
                      </a:pP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lastElementChild</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获取当前节点的最后一个子元素节点</a:t>
                      </a:r>
                    </a:p>
                  </a:txBody>
                  <a:tcPr marL="68580" marR="68580" marT="0" marB="0" anchor="ctr">
                    <a:solidFill>
                      <a:srgbClr val="F2F2F2"/>
                    </a:solidFill>
                  </a:tcPr>
                </a:tc>
                <a:extLst>
                  <a:ext uri="{0D108BD9-81ED-4DB2-BD59-A6C34878D82A}">
                    <a16:rowId xmlns:a16="http://schemas.microsoft.com/office/drawing/2014/main" val="1731049127"/>
                  </a:ext>
                </a:extLst>
              </a:tr>
              <a:tr h="690600">
                <a:tc>
                  <a:txBody>
                    <a:bodyPr/>
                    <a:lstStyle/>
                    <a:p>
                      <a:pPr marL="0" indent="0" algn="l" defTabSz="1219200" rtl="0" eaLnBrk="1" latinLnBrk="0" hangingPunct="1">
                        <a:spcAft>
                          <a:spcPts val="0"/>
                        </a:spcAft>
                      </a:pPr>
                      <a:r>
                        <a:rPr lang="en-US" altLang="zh-CN" sz="1800" b="0" kern="100" dirty="0">
                          <a:solidFill>
                            <a:srgbClr val="595959"/>
                          </a:solidFill>
                          <a:effectLst/>
                          <a:latin typeface="微软雅黑" panose="020B0503020204020204" pitchFamily="34" charset="-122"/>
                          <a:ea typeface="微软雅黑" panose="020B0503020204020204" pitchFamily="34" charset="-122"/>
                          <a:cs typeface="+mn-cs"/>
                        </a:rPr>
                        <a:t>children</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获取当前节点的所有子元素节点集合</a:t>
                      </a:r>
                    </a:p>
                  </a:txBody>
                  <a:tcPr marL="68580" marR="68580" marT="0" marB="0" anchor="ctr">
                    <a:solidFill>
                      <a:srgbClr val="F2F2F2"/>
                    </a:solidFill>
                  </a:tcPr>
                </a:tc>
                <a:extLst>
                  <a:ext uri="{0D108BD9-81ED-4DB2-BD59-A6C34878D82A}">
                    <a16:rowId xmlns:a16="http://schemas.microsoft.com/office/drawing/2014/main" val="2302735698"/>
                  </a:ext>
                </a:extLst>
              </a:tr>
              <a:tr h="690600">
                <a:tc>
                  <a:txBody>
                    <a:bodyPr/>
                    <a:lstStyle/>
                    <a:p>
                      <a:pPr marL="0" indent="0" algn="l" defTabSz="1219200" rtl="0" eaLnBrk="1" latinLnBrk="0" hangingPunct="1">
                        <a:spcAft>
                          <a:spcPts val="0"/>
                        </a:spcAft>
                      </a:pPr>
                      <a:r>
                        <a:rPr lang="en-US" altLang="zh-CN" sz="1800" b="0" kern="100" dirty="0" err="1">
                          <a:solidFill>
                            <a:srgbClr val="595959"/>
                          </a:solidFill>
                          <a:effectLst/>
                          <a:latin typeface="微软雅黑" panose="020B0503020204020204" pitchFamily="34" charset="-122"/>
                          <a:ea typeface="微软雅黑" panose="020B0503020204020204" pitchFamily="34" charset="-122"/>
                          <a:cs typeface="+mn-cs"/>
                        </a:rPr>
                        <a:t>childNodes</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a:solidFill>
                            <a:srgbClr val="595959"/>
                          </a:solidFill>
                          <a:effectLst/>
                          <a:latin typeface="微软雅黑" panose="020B0503020204020204" pitchFamily="34" charset="-122"/>
                          <a:ea typeface="微软雅黑" panose="020B0503020204020204" pitchFamily="34" charset="-122"/>
                          <a:cs typeface="+mn-cs"/>
                        </a:rPr>
                        <a:t>获取当前节点的所有子节点集合</a:t>
                      </a:r>
                    </a:p>
                  </a:txBody>
                  <a:tcPr marL="68580" marR="68580" marT="0" marB="0" anchor="ctr">
                    <a:solidFill>
                      <a:srgbClr val="F2F2F2"/>
                    </a:solidFill>
                  </a:tcPr>
                </a:tc>
                <a:extLst>
                  <a:ext uri="{0D108BD9-81ED-4DB2-BD59-A6C34878D82A}">
                    <a16:rowId xmlns:a16="http://schemas.microsoft.com/office/drawing/2014/main" val="568074812"/>
                  </a:ext>
                </a:extLst>
              </a:tr>
            </a:tbl>
          </a:graphicData>
        </a:graphic>
      </p:graphicFrame>
      <p:sp>
        <p:nvSpPr>
          <p:cNvPr id="10" name="文本框 9">
            <a:extLst>
              <a:ext uri="{FF2B5EF4-FFF2-40B4-BE49-F238E27FC236}">
                <a16:creationId xmlns:a16="http://schemas.microsoft.com/office/drawing/2014/main" id="{C37C7476-70A0-45CA-ACD1-7CDA8E61E8F9}"/>
              </a:ext>
            </a:extLst>
          </p:cNvPr>
          <p:cNvSpPr txBox="1"/>
          <p:nvPr/>
        </p:nvSpPr>
        <p:spPr>
          <a:xfrm>
            <a:off x="838622" y="1003588"/>
            <a:ext cx="10419861" cy="553998"/>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获取子节点</a:t>
            </a: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DOM</a:t>
            </a:r>
            <a:r>
              <a:rPr lang="zh-CN" altLang="en-US" sz="2000" dirty="0">
                <a:solidFill>
                  <a:srgbClr val="595959"/>
                </a:solidFill>
                <a:latin typeface="微软雅黑" panose="020B0503020204020204" pitchFamily="34" charset="-122"/>
                <a:ea typeface="微软雅黑" panose="020B0503020204020204" pitchFamily="34" charset="-122"/>
                <a:cs typeface="+mn-ea"/>
              </a:rPr>
              <a:t>中，用来获取子节点的属性有很多，可以结合子节点的特征进行获取。</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4247822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获取节点</a:t>
            </a:r>
          </a:p>
        </p:txBody>
      </p:sp>
      <p:sp>
        <p:nvSpPr>
          <p:cNvPr id="12" name="矩形: 对角圆角 4">
            <a:extLst>
              <a:ext uri="{FF2B5EF4-FFF2-40B4-BE49-F238E27FC236}">
                <a16:creationId xmlns:a16="http://schemas.microsoft.com/office/drawing/2014/main" id="{15840C18-4702-4281-B61D-ACBB6E6A3097}"/>
              </a:ext>
            </a:extLst>
          </p:cNvPr>
          <p:cNvSpPr/>
          <p:nvPr/>
        </p:nvSpPr>
        <p:spPr>
          <a:xfrm>
            <a:off x="2134766" y="2133650"/>
            <a:ext cx="7776864" cy="2664296"/>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3BAEBF71-FC8D-4A1C-AA40-0A77C55A1E9C}"/>
              </a:ext>
            </a:extLst>
          </p:cNvPr>
          <p:cNvSpPr/>
          <p:nvPr/>
        </p:nvSpPr>
        <p:spPr>
          <a:xfrm>
            <a:off x="3929027" y="1845618"/>
            <a:ext cx="4542443"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latin typeface="微软雅黑" panose="020B0503020204020204" pitchFamily="34" charset="-122"/>
                <a:ea typeface="微软雅黑" panose="020B0503020204020204" pitchFamily="34" charset="-122"/>
              </a:rPr>
              <a:t>childNodes</a:t>
            </a:r>
            <a:r>
              <a:rPr lang="zh-CN" altLang="en-US" dirty="0" smtClean="0">
                <a:latin typeface="微软雅黑" panose="020B0503020204020204" pitchFamily="34" charset="-122"/>
                <a:ea typeface="微软雅黑" panose="020B0503020204020204" pitchFamily="34" charset="-122"/>
              </a:rPr>
              <a:t>属性浏览器兼容性</a:t>
            </a:r>
            <a:endParaRPr lang="zh-CN" altLang="en-US"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1EE5311B-376A-4821-8A52-186F48E5A99B}"/>
              </a:ext>
            </a:extLst>
          </p:cNvPr>
          <p:cNvSpPr txBox="1"/>
          <p:nvPr/>
        </p:nvSpPr>
        <p:spPr>
          <a:xfrm>
            <a:off x="2782838" y="2836887"/>
            <a:ext cx="6710849" cy="1384995"/>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en-US" altLang="zh-CN" sz="2000" dirty="0">
                <a:solidFill>
                  <a:srgbClr val="1369B3"/>
                </a:solidFill>
                <a:latin typeface="微软雅黑" panose="020B0503020204020204" pitchFamily="34" charset="-122"/>
                <a:ea typeface="微软雅黑" panose="020B0503020204020204" pitchFamily="34" charset="-122"/>
              </a:rPr>
              <a:t>IE 6~IE 8</a:t>
            </a:r>
            <a:r>
              <a:rPr lang="zh-CN" altLang="en-US" sz="2000" dirty="0">
                <a:solidFill>
                  <a:srgbClr val="595959"/>
                </a:solidFill>
                <a:latin typeface="微软雅黑" panose="020B0503020204020204" pitchFamily="34" charset="-122"/>
                <a:ea typeface="微软雅黑" panose="020B0503020204020204" pitchFamily="34" charset="-122"/>
              </a:rPr>
              <a:t>中</a:t>
            </a:r>
            <a:r>
              <a:rPr lang="en-US" altLang="zh-CN" sz="2000" dirty="0" err="1">
                <a:solidFill>
                  <a:srgbClr val="595959"/>
                </a:solidFill>
                <a:latin typeface="微软雅黑" panose="020B0503020204020204" pitchFamily="34" charset="-122"/>
                <a:ea typeface="微软雅黑" panose="020B0503020204020204" pitchFamily="34" charset="-122"/>
              </a:rPr>
              <a:t>childNodes</a:t>
            </a:r>
            <a:r>
              <a:rPr lang="zh-CN" altLang="en-US" sz="2000" dirty="0">
                <a:solidFill>
                  <a:srgbClr val="595959"/>
                </a:solidFill>
                <a:latin typeface="微软雅黑" panose="020B0503020204020204" pitchFamily="34" charset="-122"/>
                <a:ea typeface="微软雅黑" panose="020B0503020204020204" pitchFamily="34" charset="-122"/>
              </a:rPr>
              <a:t>属性</a:t>
            </a:r>
            <a:r>
              <a:rPr lang="zh-CN" altLang="en-US" sz="2000" dirty="0">
                <a:solidFill>
                  <a:srgbClr val="1369B3"/>
                </a:solidFill>
                <a:latin typeface="微软雅黑" panose="020B0503020204020204" pitchFamily="34" charset="-122"/>
                <a:ea typeface="微软雅黑" panose="020B0503020204020204" pitchFamily="34" charset="-122"/>
              </a:rPr>
              <a:t>不会</a:t>
            </a:r>
            <a:r>
              <a:rPr lang="zh-CN" altLang="en-US" sz="2000" dirty="0">
                <a:solidFill>
                  <a:srgbClr val="595959"/>
                </a:solidFill>
                <a:latin typeface="微软雅黑" panose="020B0503020204020204" pitchFamily="34" charset="-122"/>
                <a:ea typeface="微软雅黑" panose="020B0503020204020204" pitchFamily="34" charset="-122"/>
              </a:rPr>
              <a:t>获取文本节点。</a:t>
            </a:r>
          </a:p>
          <a:p>
            <a:pPr>
              <a:lnSpc>
                <a:spcPct val="150000"/>
              </a:lnSpc>
            </a:pPr>
            <a:endParaRPr lang="zh-CN" altLang="en-US" sz="1600" dirty="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rPr>
              <a:t>在</a:t>
            </a:r>
            <a:r>
              <a:rPr lang="en-US" altLang="zh-CN" sz="2000" dirty="0">
                <a:solidFill>
                  <a:srgbClr val="1369B3"/>
                </a:solidFill>
                <a:latin typeface="微软雅黑" panose="020B0503020204020204" pitchFamily="34" charset="-122"/>
                <a:ea typeface="微软雅黑" panose="020B0503020204020204" pitchFamily="34" charset="-122"/>
              </a:rPr>
              <a:t>IE 9</a:t>
            </a:r>
            <a:r>
              <a:rPr lang="zh-CN" altLang="en-US" sz="2000" dirty="0">
                <a:solidFill>
                  <a:srgbClr val="1369B3"/>
                </a:solidFill>
                <a:latin typeface="微软雅黑" panose="020B0503020204020204" pitchFamily="34" charset="-122"/>
                <a:ea typeface="微软雅黑" panose="020B0503020204020204" pitchFamily="34" charset="-122"/>
              </a:rPr>
              <a:t>及以上版本</a:t>
            </a:r>
            <a:r>
              <a:rPr lang="zh-CN" altLang="en-US" sz="2000" dirty="0">
                <a:solidFill>
                  <a:srgbClr val="595959"/>
                </a:solidFill>
                <a:latin typeface="微软雅黑" panose="020B0503020204020204" pitchFamily="34" charset="-122"/>
                <a:ea typeface="微软雅黑" panose="020B0503020204020204" pitchFamily="34" charset="-122"/>
              </a:rPr>
              <a:t>和主流浏览器中则</a:t>
            </a:r>
            <a:r>
              <a:rPr lang="zh-CN" altLang="en-US" sz="2000" dirty="0">
                <a:solidFill>
                  <a:srgbClr val="1369B3"/>
                </a:solidFill>
                <a:latin typeface="微软雅黑" panose="020B0503020204020204" pitchFamily="34" charset="-122"/>
                <a:ea typeface="微软雅黑" panose="020B0503020204020204" pitchFamily="34" charset="-122"/>
              </a:rPr>
              <a:t>可以</a:t>
            </a:r>
            <a:r>
              <a:rPr lang="zh-CN" altLang="en-US" sz="2000" dirty="0">
                <a:solidFill>
                  <a:srgbClr val="595959"/>
                </a:solidFill>
                <a:latin typeface="微软雅黑" panose="020B0503020204020204" pitchFamily="34" charset="-122"/>
                <a:ea typeface="微软雅黑" panose="020B0503020204020204" pitchFamily="34" charset="-122"/>
              </a:rPr>
              <a:t>获取文本节点。</a:t>
            </a:r>
          </a:p>
        </p:txBody>
      </p:sp>
    </p:spTree>
    <p:extLst>
      <p:ext uri="{BB962C8B-B14F-4D97-AF65-F5344CB8AC3E}">
        <p14:creationId xmlns:p14="http://schemas.microsoft.com/office/powerpoint/2010/main" val="1118551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兄弟节点</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，能够完成</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兄弟节点</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的获取</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获取节点</a:t>
            </a:r>
          </a:p>
        </p:txBody>
      </p:sp>
    </p:spTree>
    <p:extLst>
      <p:ext uri="{BB962C8B-B14F-4D97-AF65-F5344CB8AC3E}">
        <p14:creationId xmlns:p14="http://schemas.microsoft.com/office/powerpoint/2010/main" val="2400072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获取节点</a:t>
            </a:r>
          </a:p>
        </p:txBody>
      </p:sp>
      <p:sp>
        <p:nvSpPr>
          <p:cNvPr id="3" name="文本框 2">
            <a:extLst>
              <a:ext uri="{FF2B5EF4-FFF2-40B4-BE49-F238E27FC236}">
                <a16:creationId xmlns:a16="http://schemas.microsoft.com/office/drawing/2014/main" id="{C37C7476-70A0-45CA-ACD1-7CDA8E61E8F9}"/>
              </a:ext>
            </a:extLst>
          </p:cNvPr>
          <p:cNvSpPr txBox="1"/>
          <p:nvPr/>
        </p:nvSpPr>
        <p:spPr>
          <a:xfrm>
            <a:off x="1054645" y="1189995"/>
            <a:ext cx="10419861" cy="1477328"/>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获取兄弟节点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：可以</a:t>
            </a:r>
            <a:r>
              <a:rPr lang="zh-CN" altLang="en-US" sz="2000" dirty="0">
                <a:solidFill>
                  <a:srgbClr val="595959"/>
                </a:solidFill>
                <a:latin typeface="微软雅黑" panose="020B0503020204020204" pitchFamily="34" charset="-122"/>
                <a:ea typeface="微软雅黑" panose="020B0503020204020204" pitchFamily="34" charset="-122"/>
                <a:cs typeface="+mn-ea"/>
              </a:rPr>
              <a:t>使用</a:t>
            </a:r>
            <a:r>
              <a:rPr lang="en-US" altLang="zh-CN" sz="2000" dirty="0" err="1">
                <a:solidFill>
                  <a:srgbClr val="1369B3"/>
                </a:solidFill>
                <a:latin typeface="微软雅黑" panose="020B0503020204020204" pitchFamily="34" charset="-122"/>
                <a:ea typeface="微软雅黑" panose="020B0503020204020204" pitchFamily="34" charset="-122"/>
                <a:cs typeface="+mn-ea"/>
              </a:rPr>
              <a:t>previousSibling</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nextSibling</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获取当前节点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上一个</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兄弟节点</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下一个兄弟节点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，进而获取到元素节点、文本</a:t>
            </a:r>
            <a:r>
              <a:rPr lang="zh-CN" altLang="en-US" sz="2000" dirty="0">
                <a:solidFill>
                  <a:srgbClr val="595959"/>
                </a:solidFill>
                <a:latin typeface="微软雅黑" panose="020B0503020204020204" pitchFamily="34" charset="-122"/>
                <a:ea typeface="微软雅黑" panose="020B0503020204020204" pitchFamily="34" charset="-122"/>
                <a:cs typeface="+mn-ea"/>
              </a:rPr>
              <a:t>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等内容。</a:t>
            </a:r>
            <a:r>
              <a:rPr lang="zh-CN" altLang="en-US" sz="2000" dirty="0">
                <a:solidFill>
                  <a:srgbClr val="595959"/>
                </a:solidFill>
                <a:latin typeface="微软雅黑" panose="020B0503020204020204" pitchFamily="34" charset="-122"/>
                <a:ea typeface="微软雅黑" panose="020B0503020204020204" pitchFamily="34" charset="-122"/>
                <a:cs typeface="+mn-ea"/>
              </a:rPr>
              <a:t>若没有兄弟节点，就返回</a:t>
            </a:r>
            <a:r>
              <a:rPr lang="en-US" altLang="zh-CN" sz="2000" dirty="0">
                <a:solidFill>
                  <a:srgbClr val="1369B3"/>
                </a:solidFill>
                <a:latin typeface="微软雅黑" panose="020B0503020204020204" pitchFamily="34" charset="-122"/>
                <a:ea typeface="微软雅黑" panose="020B0503020204020204" pitchFamily="34" charset="-122"/>
                <a:cs typeface="+mn-ea"/>
              </a:rPr>
              <a:t>null</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8" name="文本框 7">
            <a:extLst>
              <a:ext uri="{FF2B5EF4-FFF2-40B4-BE49-F238E27FC236}">
                <a16:creationId xmlns:a16="http://schemas.microsoft.com/office/drawing/2014/main" id="{C37C7476-70A0-45CA-ACD1-7CDA8E61E8F9}"/>
              </a:ext>
            </a:extLst>
          </p:cNvPr>
          <p:cNvSpPr txBox="1"/>
          <p:nvPr/>
        </p:nvSpPr>
        <p:spPr>
          <a:xfrm>
            <a:off x="1054646" y="2816562"/>
            <a:ext cx="10419861" cy="1477328"/>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获取兄弟元素节点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：可以</a:t>
            </a:r>
            <a:r>
              <a:rPr lang="zh-CN" altLang="en-US" sz="2000" dirty="0">
                <a:solidFill>
                  <a:srgbClr val="595959"/>
                </a:solidFill>
                <a:latin typeface="微软雅黑" panose="020B0503020204020204" pitchFamily="34" charset="-122"/>
                <a:ea typeface="微软雅黑" panose="020B0503020204020204" pitchFamily="34" charset="-122"/>
                <a:cs typeface="+mn-ea"/>
              </a:rPr>
              <a:t>使用</a:t>
            </a:r>
            <a:r>
              <a:rPr lang="en-US" altLang="zh-CN" sz="2000" dirty="0" err="1">
                <a:solidFill>
                  <a:srgbClr val="1369B3"/>
                </a:solidFill>
                <a:latin typeface="微软雅黑" panose="020B0503020204020204" pitchFamily="34" charset="-122"/>
                <a:ea typeface="微软雅黑" panose="020B0503020204020204" pitchFamily="34" charset="-122"/>
                <a:cs typeface="+mn-ea"/>
              </a:rPr>
              <a:t>nextElementSibling</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返回当前元素的</a:t>
            </a:r>
            <a:r>
              <a:rPr lang="zh-CN" altLang="en-US" sz="2000" dirty="0">
                <a:solidFill>
                  <a:srgbClr val="1369B3"/>
                </a:solidFill>
                <a:latin typeface="微软雅黑" panose="020B0503020204020204" pitchFamily="34" charset="-122"/>
                <a:ea typeface="微软雅黑" panose="020B0503020204020204" pitchFamily="34" charset="-122"/>
                <a:cs typeface="+mn-ea"/>
              </a:rPr>
              <a:t>下一个兄弟元素节点</a:t>
            </a:r>
            <a:r>
              <a:rPr lang="zh-CN" altLang="en-US" sz="2000" dirty="0">
                <a:solidFill>
                  <a:srgbClr val="595959"/>
                </a:solidFill>
                <a:latin typeface="微软雅黑" panose="020B0503020204020204" pitchFamily="34" charset="-122"/>
                <a:ea typeface="微软雅黑" panose="020B0503020204020204" pitchFamily="34" charset="-122"/>
                <a:cs typeface="+mn-ea"/>
              </a:rPr>
              <a:t>，使用</a:t>
            </a:r>
            <a:r>
              <a:rPr lang="en-US" altLang="zh-CN" sz="2000" dirty="0" err="1">
                <a:solidFill>
                  <a:srgbClr val="1369B3"/>
                </a:solidFill>
                <a:latin typeface="微软雅黑" panose="020B0503020204020204" pitchFamily="34" charset="-122"/>
                <a:ea typeface="微软雅黑" panose="020B0503020204020204" pitchFamily="34" charset="-122"/>
                <a:cs typeface="+mn-ea"/>
              </a:rPr>
              <a:t>previousElementSibling</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返回当前元素的</a:t>
            </a:r>
            <a:r>
              <a:rPr lang="zh-CN" altLang="en-US" sz="2000" dirty="0">
                <a:solidFill>
                  <a:srgbClr val="1369B3"/>
                </a:solidFill>
                <a:latin typeface="微软雅黑" panose="020B0503020204020204" pitchFamily="34" charset="-122"/>
                <a:ea typeface="微软雅黑" panose="020B0503020204020204" pitchFamily="34" charset="-122"/>
                <a:cs typeface="+mn-ea"/>
              </a:rPr>
              <a:t>上一个兄弟元素节点</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如果没有兄弟元素节点，则</a:t>
            </a:r>
            <a:r>
              <a:rPr lang="zh-CN" altLang="en-US" sz="2000" dirty="0">
                <a:solidFill>
                  <a:srgbClr val="595959"/>
                </a:solidFill>
                <a:latin typeface="微软雅黑" panose="020B0503020204020204" pitchFamily="34" charset="-122"/>
                <a:ea typeface="微软雅黑" panose="020B0503020204020204" pitchFamily="34" charset="-122"/>
                <a:cs typeface="+mn-ea"/>
              </a:rPr>
              <a:t>返回</a:t>
            </a:r>
            <a:r>
              <a:rPr lang="en-US" altLang="zh-CN" sz="2000" dirty="0">
                <a:solidFill>
                  <a:srgbClr val="1369B3"/>
                </a:solidFill>
                <a:latin typeface="微软雅黑" panose="020B0503020204020204" pitchFamily="34" charset="-122"/>
                <a:ea typeface="微软雅黑" panose="020B0503020204020204" pitchFamily="34" charset="-122"/>
                <a:cs typeface="+mn-ea"/>
              </a:rPr>
              <a:t>null</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9" name="文本框 8">
            <a:extLst>
              <a:ext uri="{FF2B5EF4-FFF2-40B4-BE49-F238E27FC236}">
                <a16:creationId xmlns:a16="http://schemas.microsoft.com/office/drawing/2014/main" id="{6F50A5FC-EF7B-42D2-86B4-B769A325ACB0}"/>
              </a:ext>
            </a:extLst>
          </p:cNvPr>
          <p:cNvSpPr txBox="1"/>
          <p:nvPr/>
        </p:nvSpPr>
        <p:spPr>
          <a:xfrm>
            <a:off x="1738721" y="4887593"/>
            <a:ext cx="9289033" cy="1015663"/>
          </a:xfrm>
          <a:prstGeom prst="rect">
            <a:avLst/>
          </a:prstGeom>
          <a:noFill/>
        </p:spPr>
        <p:txBody>
          <a:bodyPr wrap="square">
            <a:spAutoFit/>
          </a:bodyPr>
          <a:lstStyle/>
          <a:p>
            <a:pPr>
              <a:lnSpc>
                <a:spcPct val="150000"/>
              </a:lnSpc>
            </a:pPr>
            <a:r>
              <a:rPr lang="en-US" altLang="zh-CN" sz="2000" dirty="0" err="1">
                <a:solidFill>
                  <a:srgbClr val="FF0000"/>
                </a:solidFill>
                <a:latin typeface="微软雅黑" panose="020B0503020204020204" pitchFamily="34" charset="-122"/>
                <a:ea typeface="微软雅黑" panose="020B0503020204020204" pitchFamily="34" charset="-122"/>
              </a:rPr>
              <a:t>nextElementSibling</a:t>
            </a:r>
            <a:r>
              <a:rPr lang="zh-CN" altLang="en-US" sz="2000" dirty="0">
                <a:solidFill>
                  <a:srgbClr val="FF0000"/>
                </a:solidFill>
                <a:latin typeface="微软雅黑" panose="020B0503020204020204" pitchFamily="34" charset="-122"/>
                <a:ea typeface="微软雅黑" panose="020B0503020204020204" pitchFamily="34" charset="-122"/>
              </a:rPr>
              <a:t>属性和</a:t>
            </a:r>
            <a:r>
              <a:rPr lang="en-US" altLang="zh-CN" sz="2000" dirty="0" err="1">
                <a:solidFill>
                  <a:srgbClr val="FF0000"/>
                </a:solidFill>
                <a:latin typeface="微软雅黑" panose="020B0503020204020204" pitchFamily="34" charset="-122"/>
                <a:ea typeface="微软雅黑" panose="020B0503020204020204" pitchFamily="34" charset="-122"/>
              </a:rPr>
              <a:t>previousElementSibling</a:t>
            </a:r>
            <a:r>
              <a:rPr lang="zh-CN" altLang="en-US" sz="2000" dirty="0" smtClean="0">
                <a:solidFill>
                  <a:srgbClr val="FF0000"/>
                </a:solidFill>
                <a:latin typeface="微软雅黑" panose="020B0503020204020204" pitchFamily="34" charset="-122"/>
                <a:ea typeface="微软雅黑" panose="020B0503020204020204" pitchFamily="34" charset="-122"/>
              </a:rPr>
              <a:t>属性存在有兼容性问题，</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FF0000"/>
                </a:solidFill>
                <a:latin typeface="微软雅黑" panose="020B0503020204020204" pitchFamily="34" charset="-122"/>
                <a:ea typeface="微软雅黑" panose="020B0503020204020204" pitchFamily="34" charset="-122"/>
              </a:rPr>
              <a:t>IE </a:t>
            </a:r>
            <a:r>
              <a:rPr lang="en-US" altLang="zh-CN" sz="2000" dirty="0">
                <a:solidFill>
                  <a:srgbClr val="FF0000"/>
                </a:solidFill>
                <a:latin typeface="微软雅黑" panose="020B0503020204020204" pitchFamily="34" charset="-122"/>
                <a:ea typeface="微软雅黑" panose="020B0503020204020204" pitchFamily="34" charset="-122"/>
              </a:rPr>
              <a:t>9</a:t>
            </a:r>
            <a:r>
              <a:rPr lang="zh-CN" altLang="en-US" sz="2000" dirty="0">
                <a:solidFill>
                  <a:srgbClr val="FF0000"/>
                </a:solidFill>
                <a:latin typeface="微软雅黑" panose="020B0503020204020204" pitchFamily="34" charset="-122"/>
                <a:ea typeface="微软雅黑" panose="020B0503020204020204" pitchFamily="34" charset="-122"/>
              </a:rPr>
              <a:t>以下不支持。</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0" name="矩形: 圆角 1">
            <a:extLst>
              <a:ext uri="{FF2B5EF4-FFF2-40B4-BE49-F238E27FC236}">
                <a16:creationId xmlns:a16="http://schemas.microsoft.com/office/drawing/2014/main" id="{C16976FD-133A-4B29-873B-D43174BA2570}"/>
              </a:ext>
            </a:extLst>
          </p:cNvPr>
          <p:cNvSpPr/>
          <p:nvPr/>
        </p:nvSpPr>
        <p:spPr>
          <a:xfrm>
            <a:off x="1135378" y="4873953"/>
            <a:ext cx="10009112" cy="10761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1" name="流程图: 资料带 10">
            <a:extLst>
              <a:ext uri="{FF2B5EF4-FFF2-40B4-BE49-F238E27FC236}">
                <a16:creationId xmlns:a16="http://schemas.microsoft.com/office/drawing/2014/main" id="{1279245D-C2B0-409E-B36F-08E7547D0952}"/>
              </a:ext>
            </a:extLst>
          </p:cNvPr>
          <p:cNvSpPr/>
          <p:nvPr/>
        </p:nvSpPr>
        <p:spPr>
          <a:xfrm>
            <a:off x="936390" y="4657929"/>
            <a:ext cx="775053" cy="504056"/>
          </a:xfrm>
          <a:prstGeom prst="flowChartPunchedTape">
            <a:avLst/>
          </a:prstGeom>
          <a:solidFill>
            <a:srgbClr val="13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注意</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08698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获取节点</a:t>
            </a:r>
          </a:p>
        </p:txBody>
      </p:sp>
      <p:sp>
        <p:nvSpPr>
          <p:cNvPr id="12" name="文本框 11">
            <a:extLst>
              <a:ext uri="{FF2B5EF4-FFF2-40B4-BE49-F238E27FC236}">
                <a16:creationId xmlns:a16="http://schemas.microsoft.com/office/drawing/2014/main" id="{5B653B27-C66C-4445-9CBF-A6D7D136B224}"/>
              </a:ext>
            </a:extLst>
          </p:cNvPr>
          <p:cNvSpPr txBox="1"/>
          <p:nvPr/>
        </p:nvSpPr>
        <p:spPr>
          <a:xfrm>
            <a:off x="982639" y="2036928"/>
            <a:ext cx="10513167" cy="1131079"/>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使用</a:t>
            </a:r>
            <a:r>
              <a:rPr lang="zh-CN" altLang="en-US" sz="2000" dirty="0">
                <a:solidFill>
                  <a:srgbClr val="1369B3"/>
                </a:solidFill>
                <a:latin typeface="微软雅黑" panose="020B0503020204020204" pitchFamily="34" charset="-122"/>
                <a:ea typeface="微软雅黑" panose="020B0503020204020204" pitchFamily="34" charset="-122"/>
                <a:cs typeface="+mn-ea"/>
              </a:rPr>
              <a:t>封装函数</a:t>
            </a:r>
            <a:r>
              <a:rPr lang="zh-CN" altLang="en-US" sz="2000" dirty="0">
                <a:solidFill>
                  <a:srgbClr val="595959"/>
                </a:solidFill>
                <a:latin typeface="微软雅黑" panose="020B0503020204020204" pitchFamily="34" charset="-122"/>
                <a:ea typeface="微软雅黑" panose="020B0503020204020204" pitchFamily="34" charset="-122"/>
                <a:cs typeface="+mn-ea"/>
              </a:rPr>
              <a:t>的方式解决</a:t>
            </a:r>
            <a:r>
              <a:rPr lang="en-US" altLang="zh-CN" sz="2000" dirty="0" err="1">
                <a:solidFill>
                  <a:srgbClr val="1369B3"/>
                </a:solidFill>
                <a:latin typeface="微软雅黑" panose="020B0503020204020204" pitchFamily="34" charset="-122"/>
                <a:ea typeface="微软雅黑" panose="020B0503020204020204" pitchFamily="34" charset="-122"/>
                <a:cs typeface="+mn-ea"/>
              </a:rPr>
              <a:t>nextElementSibling</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previousElementSibling</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浏览器兼容</a:t>
            </a:r>
            <a:r>
              <a:rPr lang="zh-CN" altLang="en-US" sz="2000" dirty="0">
                <a:solidFill>
                  <a:srgbClr val="595959"/>
                </a:solidFill>
                <a:latin typeface="微软雅黑" panose="020B0503020204020204" pitchFamily="34" charset="-122"/>
                <a:ea typeface="微软雅黑" panose="020B0503020204020204" pitchFamily="34" charset="-122"/>
                <a:cs typeface="+mn-ea"/>
              </a:rPr>
              <a:t>问题，示例代码如下。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p:txBody>
      </p:sp>
      <p:sp>
        <p:nvSpPr>
          <p:cNvPr id="13" name="文本框 12">
            <a:extLst>
              <a:ext uri="{FF2B5EF4-FFF2-40B4-BE49-F238E27FC236}">
                <a16:creationId xmlns:a16="http://schemas.microsoft.com/office/drawing/2014/main" id="{FE065F27-6A7E-4113-A35F-499519EB7B70}"/>
              </a:ext>
            </a:extLst>
          </p:cNvPr>
          <p:cNvSpPr txBox="1"/>
          <p:nvPr/>
        </p:nvSpPr>
        <p:spPr>
          <a:xfrm>
            <a:off x="1842425" y="3069754"/>
            <a:ext cx="8717277" cy="3439403"/>
          </a:xfrm>
          <a:prstGeom prst="rect">
            <a:avLst/>
          </a:prstGeom>
          <a:solidFill>
            <a:srgbClr val="F2F2F2"/>
          </a:solidFill>
        </p:spPr>
        <p:txBody>
          <a:bodyPr wrap="square" rtlCol="0">
            <a:spAutoFit/>
          </a:bodyPr>
          <a:lstStyle/>
          <a:p>
            <a:pPr lvl="1">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cs typeface="+mn-ea"/>
              </a:rPr>
              <a:t>function </a:t>
            </a:r>
            <a:r>
              <a:rPr lang="en-US" altLang="zh-CN" sz="1600" dirty="0" err="1">
                <a:solidFill>
                  <a:srgbClr val="595959"/>
                </a:solidFill>
                <a:latin typeface="微软雅黑" panose="020B0503020204020204" pitchFamily="34" charset="-122"/>
                <a:ea typeface="微软雅黑" panose="020B0503020204020204" pitchFamily="34" charset="-122"/>
                <a:cs typeface="+mn-ea"/>
              </a:rPr>
              <a:t>getNextElementSibling</a:t>
            </a:r>
            <a:r>
              <a:rPr lang="en-US" altLang="zh-CN" sz="1600" dirty="0">
                <a:solidFill>
                  <a:srgbClr val="595959"/>
                </a:solidFill>
                <a:latin typeface="微软雅黑" panose="020B0503020204020204" pitchFamily="34" charset="-122"/>
                <a:ea typeface="微软雅黑" panose="020B0503020204020204" pitchFamily="34" charset="-122"/>
                <a:cs typeface="+mn-ea"/>
              </a:rPr>
              <a:t>(element) </a:t>
            </a:r>
            <a:r>
              <a:rPr lang="en-US" altLang="zh-CN" sz="16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16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cs typeface="+mn-ea"/>
              </a:rPr>
              <a:t>  </a:t>
            </a:r>
            <a:r>
              <a:rPr lang="en-US" altLang="zh-CN" sz="1600" dirty="0" err="1">
                <a:solidFill>
                  <a:srgbClr val="595959"/>
                </a:solidFill>
                <a:latin typeface="微软雅黑" panose="020B0503020204020204" pitchFamily="34" charset="-122"/>
                <a:ea typeface="微软雅黑" panose="020B0503020204020204" pitchFamily="34" charset="-122"/>
                <a:cs typeface="+mn-ea"/>
              </a:rPr>
              <a:t>var</a:t>
            </a:r>
            <a:r>
              <a:rPr lang="en-US" altLang="zh-CN" sz="1600" dirty="0">
                <a:solidFill>
                  <a:srgbClr val="595959"/>
                </a:solidFill>
                <a:latin typeface="微软雅黑" panose="020B0503020204020204" pitchFamily="34" charset="-122"/>
                <a:ea typeface="微软雅黑" panose="020B0503020204020204" pitchFamily="34" charset="-122"/>
                <a:cs typeface="+mn-ea"/>
              </a:rPr>
              <a:t> el = element;</a:t>
            </a:r>
          </a:p>
          <a:p>
            <a:pPr lvl="1">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cs typeface="+mn-ea"/>
              </a:rPr>
              <a:t>  while (el = </a:t>
            </a:r>
            <a:r>
              <a:rPr lang="en-US" altLang="zh-CN" sz="1600" dirty="0" err="1">
                <a:solidFill>
                  <a:srgbClr val="595959"/>
                </a:solidFill>
                <a:latin typeface="微软雅黑" panose="020B0503020204020204" pitchFamily="34" charset="-122"/>
                <a:ea typeface="微软雅黑" panose="020B0503020204020204" pitchFamily="34" charset="-122"/>
                <a:cs typeface="+mn-ea"/>
              </a:rPr>
              <a:t>el.nextSibling</a:t>
            </a:r>
            <a:r>
              <a:rPr lang="en-US" altLang="zh-CN" sz="1600" dirty="0">
                <a:solidFill>
                  <a:srgbClr val="595959"/>
                </a:solidFill>
                <a:latin typeface="微软雅黑" panose="020B0503020204020204" pitchFamily="34" charset="-122"/>
                <a:ea typeface="微软雅黑" panose="020B0503020204020204" pitchFamily="34" charset="-122"/>
                <a:cs typeface="+mn-ea"/>
              </a:rPr>
              <a:t>) {</a:t>
            </a:r>
          </a:p>
          <a:p>
            <a:pPr lvl="1">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cs typeface="+mn-ea"/>
              </a:rPr>
              <a:t>    if (</a:t>
            </a:r>
            <a:r>
              <a:rPr lang="en-US" altLang="zh-CN" sz="1600" dirty="0" err="1">
                <a:solidFill>
                  <a:srgbClr val="595959"/>
                </a:solidFill>
                <a:latin typeface="微软雅黑" panose="020B0503020204020204" pitchFamily="34" charset="-122"/>
                <a:ea typeface="微软雅黑" panose="020B0503020204020204" pitchFamily="34" charset="-122"/>
                <a:cs typeface="+mn-ea"/>
              </a:rPr>
              <a:t>el.nodeType</a:t>
            </a:r>
            <a:r>
              <a:rPr lang="en-US" altLang="zh-CN" sz="1600" dirty="0">
                <a:solidFill>
                  <a:srgbClr val="595959"/>
                </a:solidFill>
                <a:latin typeface="微软雅黑" panose="020B0503020204020204" pitchFamily="34" charset="-122"/>
                <a:ea typeface="微软雅黑" panose="020B0503020204020204" pitchFamily="34" charset="-122"/>
                <a:cs typeface="+mn-ea"/>
              </a:rPr>
              <a:t> === </a:t>
            </a:r>
            <a:r>
              <a:rPr lang="en-US" altLang="zh-CN" sz="1600" dirty="0" err="1">
                <a:solidFill>
                  <a:srgbClr val="595959"/>
                </a:solidFill>
                <a:latin typeface="微软雅黑" panose="020B0503020204020204" pitchFamily="34" charset="-122"/>
                <a:ea typeface="微软雅黑" panose="020B0503020204020204" pitchFamily="34" charset="-122"/>
                <a:cs typeface="+mn-ea"/>
              </a:rPr>
              <a:t>Node.ELEMENT_NODE</a:t>
            </a:r>
            <a:r>
              <a:rPr lang="en-US" altLang="zh-CN" sz="1600" dirty="0">
                <a:solidFill>
                  <a:srgbClr val="595959"/>
                </a:solidFill>
                <a:latin typeface="微软雅黑" panose="020B0503020204020204" pitchFamily="34" charset="-122"/>
                <a:ea typeface="微软雅黑" panose="020B0503020204020204" pitchFamily="34" charset="-122"/>
                <a:cs typeface="+mn-ea"/>
              </a:rPr>
              <a:t>) </a:t>
            </a:r>
            <a:r>
              <a:rPr lang="en-US" altLang="zh-CN" sz="1600" dirty="0" smtClean="0">
                <a:solidFill>
                  <a:srgbClr val="595959"/>
                </a:solidFill>
                <a:latin typeface="微软雅黑" panose="020B0503020204020204" pitchFamily="34" charset="-122"/>
                <a:ea typeface="微软雅黑" panose="020B0503020204020204" pitchFamily="34" charset="-122"/>
                <a:cs typeface="+mn-ea"/>
              </a:rPr>
              <a:t>{ return </a:t>
            </a:r>
            <a:r>
              <a:rPr lang="en-US" altLang="zh-CN" sz="1600" dirty="0">
                <a:solidFill>
                  <a:srgbClr val="595959"/>
                </a:solidFill>
                <a:latin typeface="微软雅黑" panose="020B0503020204020204" pitchFamily="34" charset="-122"/>
                <a:ea typeface="微软雅黑" panose="020B0503020204020204" pitchFamily="34" charset="-122"/>
                <a:cs typeface="+mn-ea"/>
              </a:rPr>
              <a:t>el</a:t>
            </a:r>
            <a:r>
              <a:rPr lang="en-US" altLang="zh-CN" sz="1600" dirty="0" smtClean="0">
                <a:solidFill>
                  <a:srgbClr val="595959"/>
                </a:solidFill>
                <a:latin typeface="微软雅黑" panose="020B0503020204020204" pitchFamily="34" charset="-122"/>
                <a:ea typeface="微软雅黑" panose="020B0503020204020204" pitchFamily="34" charset="-122"/>
                <a:cs typeface="+mn-ea"/>
              </a:rPr>
              <a:t>; }</a:t>
            </a:r>
            <a:endParaRPr lang="en-US" altLang="zh-CN" sz="16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cs typeface="+mn-ea"/>
              </a:rPr>
              <a:t>  </a:t>
            </a:r>
            <a:r>
              <a:rPr lang="en-US" altLang="zh-CN" sz="16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16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cs typeface="+mn-ea"/>
              </a:rPr>
              <a:t>  return null;</a:t>
            </a:r>
          </a:p>
          <a:p>
            <a:pPr lvl="1">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1600" dirty="0" err="1">
                <a:solidFill>
                  <a:srgbClr val="595959"/>
                </a:solidFill>
                <a:latin typeface="微软雅黑" panose="020B0503020204020204" pitchFamily="34" charset="-122"/>
                <a:ea typeface="微软雅黑" panose="020B0503020204020204" pitchFamily="34" charset="-122"/>
                <a:cs typeface="+mn-ea"/>
              </a:rPr>
              <a:t>var</a:t>
            </a:r>
            <a:r>
              <a:rPr lang="en-US" altLang="zh-CN" sz="1600" dirty="0">
                <a:solidFill>
                  <a:srgbClr val="595959"/>
                </a:solidFill>
                <a:latin typeface="微软雅黑" panose="020B0503020204020204" pitchFamily="34" charset="-122"/>
                <a:ea typeface="微软雅黑" panose="020B0503020204020204" pitchFamily="34" charset="-122"/>
                <a:cs typeface="+mn-ea"/>
              </a:rPr>
              <a:t> div = </a:t>
            </a:r>
            <a:r>
              <a:rPr lang="en-US" altLang="zh-CN" sz="1600" dirty="0" err="1">
                <a:solidFill>
                  <a:srgbClr val="595959"/>
                </a:solidFill>
                <a:latin typeface="微软雅黑" panose="020B0503020204020204" pitchFamily="34" charset="-122"/>
                <a:ea typeface="微软雅黑" panose="020B0503020204020204" pitchFamily="34" charset="-122"/>
                <a:cs typeface="+mn-ea"/>
              </a:rPr>
              <a:t>document.querySelector</a:t>
            </a:r>
            <a:r>
              <a:rPr lang="en-US" altLang="zh-CN" sz="1600" dirty="0">
                <a:solidFill>
                  <a:srgbClr val="595959"/>
                </a:solidFill>
                <a:latin typeface="微软雅黑" panose="020B0503020204020204" pitchFamily="34" charset="-122"/>
                <a:ea typeface="微软雅黑" panose="020B0503020204020204" pitchFamily="34" charset="-122"/>
                <a:cs typeface="+mn-ea"/>
              </a:rPr>
              <a:t>('div');</a:t>
            </a:r>
          </a:p>
          <a:p>
            <a:pPr lvl="1">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cs typeface="+mn-ea"/>
              </a:rPr>
              <a:t>console.log(</a:t>
            </a:r>
            <a:r>
              <a:rPr lang="en-US" altLang="zh-CN" sz="1600" dirty="0" err="1">
                <a:solidFill>
                  <a:srgbClr val="595959"/>
                </a:solidFill>
                <a:latin typeface="微软雅黑" panose="020B0503020204020204" pitchFamily="34" charset="-122"/>
                <a:ea typeface="微软雅黑" panose="020B0503020204020204" pitchFamily="34" charset="-122"/>
                <a:cs typeface="+mn-ea"/>
              </a:rPr>
              <a:t>getNextElementSibling</a:t>
            </a:r>
            <a:r>
              <a:rPr lang="en-US" altLang="zh-CN" sz="1600" dirty="0">
                <a:solidFill>
                  <a:srgbClr val="595959"/>
                </a:solidFill>
                <a:latin typeface="微软雅黑" panose="020B0503020204020204" pitchFamily="34" charset="-122"/>
                <a:ea typeface="微软雅黑" panose="020B0503020204020204" pitchFamily="34" charset="-122"/>
                <a:cs typeface="+mn-ea"/>
              </a:rPr>
              <a:t>(div));</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DE8D765B-1B88-430A-9E05-6FC931FA37FB}"/>
              </a:ext>
            </a:extLst>
          </p:cNvPr>
          <p:cNvSpPr/>
          <p:nvPr/>
        </p:nvSpPr>
        <p:spPr>
          <a:xfrm>
            <a:off x="2181898" y="1262275"/>
            <a:ext cx="4849412"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多学一招：兼容获取兄弟元素节点的属性</a:t>
            </a:r>
          </a:p>
        </p:txBody>
      </p:sp>
      <p:sp>
        <p:nvSpPr>
          <p:cNvPr id="16" name="矩形 15">
            <a:extLst>
              <a:ext uri="{FF2B5EF4-FFF2-40B4-BE49-F238E27FC236}">
                <a16:creationId xmlns:a16="http://schemas.microsoft.com/office/drawing/2014/main" id="{15C41CA7-C244-47E5-A578-4DBFBA0E1196}"/>
              </a:ext>
            </a:extLst>
          </p:cNvPr>
          <p:cNvSpPr/>
          <p:nvPr/>
        </p:nvSpPr>
        <p:spPr>
          <a:xfrm>
            <a:off x="7103318" y="1262275"/>
            <a:ext cx="83127"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矩形 16">
            <a:extLst>
              <a:ext uri="{FF2B5EF4-FFF2-40B4-BE49-F238E27FC236}">
                <a16:creationId xmlns:a16="http://schemas.microsoft.com/office/drawing/2014/main" id="{FB88F689-0349-4C8C-97EC-E810DCA0F419}"/>
              </a:ext>
            </a:extLst>
          </p:cNvPr>
          <p:cNvSpPr/>
          <p:nvPr/>
        </p:nvSpPr>
        <p:spPr>
          <a:xfrm>
            <a:off x="7291047" y="1262275"/>
            <a:ext cx="83127"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8" name="图形 24" descr="讲故事">
            <a:extLst>
              <a:ext uri="{FF2B5EF4-FFF2-40B4-BE49-F238E27FC236}">
                <a16:creationId xmlns:a16="http://schemas.microsoft.com/office/drawing/2014/main" id="{96A54840-7C72-4116-99F2-F957FCCFE6F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2639" y="1045642"/>
            <a:ext cx="936104" cy="936104"/>
          </a:xfrm>
          <a:prstGeom prst="rect">
            <a:avLst/>
          </a:prstGeom>
        </p:spPr>
      </p:pic>
    </p:spTree>
    <p:extLst>
      <p:ext uri="{BB962C8B-B14F-4D97-AF65-F5344CB8AC3E}">
        <p14:creationId xmlns:p14="http://schemas.microsoft.com/office/powerpoint/2010/main" val="679248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创建并添加节点</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，能够完成</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节点的</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创建与添加</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创建并添加节点</a:t>
            </a:r>
          </a:p>
        </p:txBody>
      </p:sp>
    </p:spTree>
    <p:extLst>
      <p:ext uri="{BB962C8B-B14F-4D97-AF65-F5344CB8AC3E}">
        <p14:creationId xmlns:p14="http://schemas.microsoft.com/office/powerpoint/2010/main" val="4015456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705C999-35B9-4DD9-B118-DC6DA66D6D17}"/>
              </a:ext>
            </a:extLst>
          </p:cNvPr>
          <p:cNvGrpSpPr/>
          <p:nvPr/>
        </p:nvGrpSpPr>
        <p:grpSpPr bwMode="auto">
          <a:xfrm>
            <a:off x="4971455" y="2061642"/>
            <a:ext cx="5300215" cy="3176962"/>
            <a:chOff x="3403599" y="2421469"/>
            <a:chExt cx="5300402" cy="2726268"/>
          </a:xfrm>
        </p:grpSpPr>
        <p:sp>
          <p:nvSpPr>
            <p:cNvPr id="9" name="圆角矩形标注 11">
              <a:extLst>
                <a:ext uri="{FF2B5EF4-FFF2-40B4-BE49-F238E27FC236}">
                  <a16:creationId xmlns:a16="http://schemas.microsoft.com/office/drawing/2014/main" id="{BB606471-C07E-4BB9-87C6-5896C5940963}"/>
                </a:ext>
              </a:extLst>
            </p:cNvPr>
            <p:cNvSpPr/>
            <p:nvPr/>
          </p:nvSpPr>
          <p:spPr bwMode="auto">
            <a:xfrm rot="5400000">
              <a:off x="4690666" y="1134402"/>
              <a:ext cx="2726268" cy="5300402"/>
            </a:xfrm>
            <a:prstGeom prst="wedgeRoundRectCallout">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sp>
          <p:nvSpPr>
            <p:cNvPr id="10" name="矩形 5">
              <a:extLst>
                <a:ext uri="{FF2B5EF4-FFF2-40B4-BE49-F238E27FC236}">
                  <a16:creationId xmlns:a16="http://schemas.microsoft.com/office/drawing/2014/main" id="{E0AE0A7E-DDFD-4A47-94B5-E0F77F67743B}"/>
                </a:ext>
              </a:extLst>
            </p:cNvPr>
            <p:cNvSpPr>
              <a:spLocks noChangeArrowheads="1"/>
            </p:cNvSpPr>
            <p:nvPr/>
          </p:nvSpPr>
          <p:spPr bwMode="auto">
            <a:xfrm>
              <a:off x="3704295" y="2749508"/>
              <a:ext cx="4439098" cy="42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3" name="文本框 2">
            <a:extLst>
              <a:ext uri="{FF2B5EF4-FFF2-40B4-BE49-F238E27FC236}">
                <a16:creationId xmlns:a16="http://schemas.microsoft.com/office/drawing/2014/main" id="{017165D8-265A-4BEA-95DA-73DBCD31FA9D}"/>
              </a:ext>
            </a:extLst>
          </p:cNvPr>
          <p:cNvSpPr txBox="1"/>
          <p:nvPr/>
        </p:nvSpPr>
        <p:spPr>
          <a:xfrm>
            <a:off x="5475385" y="2218962"/>
            <a:ext cx="4536381" cy="2862322"/>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在开发过程中，有时需要创建一个</a:t>
            </a:r>
            <a:r>
              <a:rPr lang="zh-CN" altLang="en-US" sz="2000" dirty="0">
                <a:solidFill>
                  <a:srgbClr val="1369B3"/>
                </a:solidFill>
                <a:latin typeface="微软雅黑" panose="020B0503020204020204" pitchFamily="34" charset="-122"/>
                <a:ea typeface="微软雅黑" panose="020B0503020204020204" pitchFamily="34" charset="-122"/>
                <a:cs typeface="+mn-ea"/>
              </a:rPr>
              <a:t>新节点</a:t>
            </a:r>
            <a:r>
              <a:rPr lang="zh-CN" altLang="en-US" sz="2000" dirty="0">
                <a:solidFill>
                  <a:srgbClr val="595959"/>
                </a:solidFill>
                <a:latin typeface="微软雅黑" panose="020B0503020204020204" pitchFamily="34" charset="-122"/>
                <a:ea typeface="微软雅黑" panose="020B0503020204020204" pitchFamily="34" charset="-122"/>
                <a:cs typeface="+mn-ea"/>
              </a:rPr>
              <a:t>并</a:t>
            </a:r>
            <a:r>
              <a:rPr lang="zh-CN" altLang="en-US" sz="2000" dirty="0">
                <a:solidFill>
                  <a:srgbClr val="1369B3"/>
                </a:solidFill>
                <a:latin typeface="微软雅黑" panose="020B0503020204020204" pitchFamily="34" charset="-122"/>
                <a:ea typeface="微软雅黑" panose="020B0503020204020204" pitchFamily="34" charset="-122"/>
                <a:cs typeface="+mn-ea"/>
              </a:rPr>
              <a:t>添加</a:t>
            </a:r>
            <a:r>
              <a:rPr lang="zh-CN" altLang="en-US" sz="2000" dirty="0">
                <a:solidFill>
                  <a:srgbClr val="595959"/>
                </a:solidFill>
                <a:latin typeface="微软雅黑" panose="020B0503020204020204" pitchFamily="34" charset="-122"/>
                <a:ea typeface="微软雅黑" panose="020B0503020204020204" pitchFamily="34" charset="-122"/>
                <a:cs typeface="+mn-ea"/>
              </a:rPr>
              <a:t>到文档中。例如，在“百度”搜索引擎中进行搜索后，搜索框下方的搜索记录列表中会增加一个</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新</a:t>
            </a:r>
            <a:r>
              <a:rPr lang="zh-CN" altLang="en-US" sz="2000" dirty="0">
                <a:solidFill>
                  <a:srgbClr val="595959"/>
                </a:solidFill>
                <a:latin typeface="微软雅黑" panose="020B0503020204020204" pitchFamily="34" charset="-122"/>
                <a:ea typeface="微软雅黑" panose="020B0503020204020204" pitchFamily="34" charset="-122"/>
                <a:cs typeface="+mn-ea"/>
              </a:rPr>
              <a:t>历史</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记录</a:t>
            </a:r>
            <a:r>
              <a:rPr lang="zh-CN" altLang="en-US" sz="2000" dirty="0">
                <a:solidFill>
                  <a:srgbClr val="595959"/>
                </a:solidFill>
                <a:latin typeface="微软雅黑" panose="020B0503020204020204" pitchFamily="34" charset="-122"/>
                <a:ea typeface="微软雅黑" panose="020B0503020204020204" pitchFamily="34" charset="-122"/>
                <a:cs typeface="+mn-ea"/>
              </a:rPr>
              <a:t>，这个</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新历史记录</a:t>
            </a:r>
            <a:r>
              <a:rPr lang="zh-CN" altLang="en-US" sz="2000" dirty="0">
                <a:solidFill>
                  <a:srgbClr val="595959"/>
                </a:solidFill>
                <a:latin typeface="微软雅黑" panose="020B0503020204020204" pitchFamily="34" charset="-122"/>
                <a:ea typeface="微软雅黑" panose="020B0503020204020204" pitchFamily="34" charset="-122"/>
                <a:cs typeface="+mn-ea"/>
              </a:rPr>
              <a:t>就可以通过</a:t>
            </a:r>
            <a:r>
              <a:rPr lang="zh-CN" altLang="en-US" sz="2000" dirty="0">
                <a:solidFill>
                  <a:srgbClr val="1369B3"/>
                </a:solidFill>
                <a:latin typeface="微软雅黑" panose="020B0503020204020204" pitchFamily="34" charset="-122"/>
                <a:ea typeface="微软雅黑" panose="020B0503020204020204" pitchFamily="34" charset="-122"/>
                <a:cs typeface="+mn-ea"/>
              </a:rPr>
              <a:t>创建并添加节点</a:t>
            </a:r>
            <a:r>
              <a:rPr lang="zh-CN" altLang="en-US" sz="2000" dirty="0">
                <a:solidFill>
                  <a:srgbClr val="595959"/>
                </a:solidFill>
                <a:latin typeface="微软雅黑" panose="020B0503020204020204" pitchFamily="34" charset="-122"/>
                <a:ea typeface="微软雅黑" panose="020B0503020204020204" pitchFamily="34" charset="-122"/>
                <a:cs typeface="+mn-ea"/>
              </a:rPr>
              <a:t>实现。</a:t>
            </a:r>
          </a:p>
        </p:txBody>
      </p:sp>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创建并添加节点</a:t>
            </a:r>
          </a:p>
        </p:txBody>
      </p:sp>
      <p:pic>
        <p:nvPicPr>
          <p:cNvPr id="11" name="Picture 7" descr="总结小人">
            <a:extLst>
              <a:ext uri="{FF2B5EF4-FFF2-40B4-BE49-F238E27FC236}">
                <a16:creationId xmlns:a16="http://schemas.microsoft.com/office/drawing/2014/main" id="{B6DA8452-0BB1-4A92-968E-A043641C5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38" y="773081"/>
            <a:ext cx="4077405"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58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创建并添加节点</a:t>
            </a:r>
          </a:p>
        </p:txBody>
      </p:sp>
      <p:sp>
        <p:nvSpPr>
          <p:cNvPr id="11" name="文本框 10">
            <a:extLst>
              <a:ext uri="{FF2B5EF4-FFF2-40B4-BE49-F238E27FC236}">
                <a16:creationId xmlns:a16="http://schemas.microsoft.com/office/drawing/2014/main" id="{C37C7476-70A0-45CA-ACD1-7CDA8E61E8F9}"/>
              </a:ext>
            </a:extLst>
          </p:cNvPr>
          <p:cNvSpPr txBox="1"/>
          <p:nvPr/>
        </p:nvSpPr>
        <p:spPr>
          <a:xfrm>
            <a:off x="1054645" y="1262003"/>
            <a:ext cx="10419861" cy="2123658"/>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创建节点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en-US" altLang="zh-CN" sz="2000" dirty="0">
                <a:solidFill>
                  <a:srgbClr val="595959"/>
                </a:solidFill>
                <a:latin typeface="微软雅黑" panose="020B0503020204020204" pitchFamily="34" charset="-122"/>
                <a:ea typeface="微软雅黑" panose="020B0503020204020204" pitchFamily="34" charset="-122"/>
                <a:cs typeface="+mn-ea"/>
              </a:rPr>
              <a:t>document</a:t>
            </a:r>
            <a:r>
              <a:rPr lang="zh-CN" altLang="en-US" sz="2000" dirty="0">
                <a:solidFill>
                  <a:srgbClr val="595959"/>
                </a:solidFill>
                <a:latin typeface="微软雅黑" panose="020B0503020204020204" pitchFamily="34" charset="-122"/>
                <a:ea typeface="微软雅黑" panose="020B0503020204020204" pitchFamily="34" charset="-122"/>
                <a:cs typeface="+mn-ea"/>
              </a:rPr>
              <a:t>对象的</a:t>
            </a:r>
            <a:r>
              <a:rPr lang="en-US" altLang="zh-CN" sz="2000" dirty="0" err="1">
                <a:solidFill>
                  <a:srgbClr val="1369B3"/>
                </a:solidFill>
                <a:latin typeface="微软雅黑" panose="020B0503020204020204" pitchFamily="34" charset="-122"/>
                <a:ea typeface="微软雅黑" panose="020B0503020204020204" pitchFamily="34" charset="-122"/>
                <a:cs typeface="+mn-ea"/>
              </a:rPr>
              <a:t>createElement</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可以创建元素</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节点，语法如下。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4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1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创建节点的示例</a:t>
            </a:r>
            <a:r>
              <a:rPr lang="zh-CN" altLang="en-US" sz="2000" dirty="0">
                <a:solidFill>
                  <a:srgbClr val="595959"/>
                </a:solidFill>
                <a:latin typeface="微软雅黑" panose="020B0503020204020204" pitchFamily="34" charset="-122"/>
                <a:ea typeface="微软雅黑" panose="020B0503020204020204" pitchFamily="34" charset="-122"/>
                <a:cs typeface="+mn-ea"/>
              </a:rPr>
              <a:t>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2" name="文本框 11">
            <a:extLst>
              <a:ext uri="{FF2B5EF4-FFF2-40B4-BE49-F238E27FC236}">
                <a16:creationId xmlns:a16="http://schemas.microsoft.com/office/drawing/2014/main" id="{6F50A5FC-EF7B-42D2-86B4-B769A325ACB0}"/>
              </a:ext>
            </a:extLst>
          </p:cNvPr>
          <p:cNvSpPr txBox="1"/>
          <p:nvPr/>
        </p:nvSpPr>
        <p:spPr>
          <a:xfrm>
            <a:off x="1738721" y="4916777"/>
            <a:ext cx="9289033" cy="961289"/>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使用</a:t>
            </a:r>
            <a:r>
              <a:rPr lang="en-US" altLang="zh-CN" sz="2000" dirty="0" err="1">
                <a:solidFill>
                  <a:srgbClr val="1369B3"/>
                </a:solidFill>
                <a:latin typeface="微软雅黑" panose="020B0503020204020204" pitchFamily="34" charset="-122"/>
                <a:ea typeface="微软雅黑" panose="020B0503020204020204" pitchFamily="34" charset="-122"/>
              </a:rPr>
              <a:t>createElement</a:t>
            </a:r>
            <a:r>
              <a:rPr lang="en-US" altLang="zh-CN" sz="2000" dirty="0">
                <a:solidFill>
                  <a:srgbClr val="1369B3"/>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创建的节点是页面中原本不存在的，所以这种方式也称为</a:t>
            </a:r>
            <a:r>
              <a:rPr lang="zh-CN" altLang="en-US" sz="2000" dirty="0">
                <a:solidFill>
                  <a:srgbClr val="1369B3"/>
                </a:solidFill>
                <a:latin typeface="微软雅黑" panose="020B0503020204020204" pitchFamily="34" charset="-122"/>
                <a:ea typeface="微软雅黑" panose="020B0503020204020204" pitchFamily="34" charset="-122"/>
              </a:rPr>
              <a:t>动态创建节点</a:t>
            </a:r>
            <a:r>
              <a:rPr lang="zh-CN" altLang="en-US" sz="2000" dirty="0">
                <a:solidFill>
                  <a:srgbClr val="595959"/>
                </a:solidFill>
                <a:latin typeface="微软雅黑" panose="020B0503020204020204" pitchFamily="34" charset="-122"/>
                <a:ea typeface="微软雅黑" panose="020B0503020204020204" pitchFamily="34" charset="-122"/>
              </a:rPr>
              <a:t>。</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
        <p:nvSpPr>
          <p:cNvPr id="13" name="矩形: 圆角 1">
            <a:extLst>
              <a:ext uri="{FF2B5EF4-FFF2-40B4-BE49-F238E27FC236}">
                <a16:creationId xmlns:a16="http://schemas.microsoft.com/office/drawing/2014/main" id="{C16976FD-133A-4B29-873B-D43174BA2570}"/>
              </a:ext>
            </a:extLst>
          </p:cNvPr>
          <p:cNvSpPr/>
          <p:nvPr/>
        </p:nvSpPr>
        <p:spPr>
          <a:xfrm>
            <a:off x="1135378" y="4848763"/>
            <a:ext cx="10009112" cy="11733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4" name="流程图: 资料带 13">
            <a:extLst>
              <a:ext uri="{FF2B5EF4-FFF2-40B4-BE49-F238E27FC236}">
                <a16:creationId xmlns:a16="http://schemas.microsoft.com/office/drawing/2014/main" id="{1279245D-C2B0-409E-B36F-08E7547D0952}"/>
              </a:ext>
            </a:extLst>
          </p:cNvPr>
          <p:cNvSpPr/>
          <p:nvPr/>
        </p:nvSpPr>
        <p:spPr>
          <a:xfrm>
            <a:off x="936390" y="4632739"/>
            <a:ext cx="775053" cy="504056"/>
          </a:xfrm>
          <a:prstGeom prst="flowChartPunchedTape">
            <a:avLst/>
          </a:prstGeom>
          <a:solidFill>
            <a:srgbClr val="13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Tip</a:t>
            </a:r>
            <a:endParaRPr lang="zh-CN" altLang="en-US" sz="20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AB13F4B9-C4A3-4163-9384-AECFF762958A}"/>
              </a:ext>
            </a:extLst>
          </p:cNvPr>
          <p:cNvSpPr txBox="1"/>
          <p:nvPr/>
        </p:nvSpPr>
        <p:spPr>
          <a:xfrm>
            <a:off x="2134766" y="3399160"/>
            <a:ext cx="7192038" cy="1038746"/>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div = </a:t>
            </a:r>
            <a:r>
              <a:rPr lang="en-US" altLang="zh-CN" sz="2000" dirty="0" err="1">
                <a:solidFill>
                  <a:srgbClr val="595959"/>
                </a:solidFill>
                <a:latin typeface="微软雅黑" panose="020B0503020204020204" pitchFamily="34" charset="-122"/>
                <a:ea typeface="微软雅黑" panose="020B0503020204020204" pitchFamily="34" charset="-122"/>
                <a:cs typeface="+mn-ea"/>
              </a:rPr>
              <a:t>document.createElement</a:t>
            </a:r>
            <a:r>
              <a:rPr lang="en-US" altLang="zh-CN" sz="2000" dirty="0">
                <a:solidFill>
                  <a:srgbClr val="595959"/>
                </a:solidFill>
                <a:latin typeface="微软雅黑" panose="020B0503020204020204" pitchFamily="34" charset="-122"/>
                <a:ea typeface="微软雅黑" panose="020B0503020204020204" pitchFamily="34" charset="-122"/>
                <a:cs typeface="+mn-ea"/>
              </a:rPr>
              <a:t>('div');</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console.log(div);    // </a:t>
            </a:r>
            <a:r>
              <a:rPr lang="zh-CN" altLang="en-US" sz="2000" dirty="0">
                <a:solidFill>
                  <a:srgbClr val="595959"/>
                </a:solidFill>
                <a:latin typeface="微软雅黑" panose="020B0503020204020204" pitchFamily="34" charset="-122"/>
                <a:ea typeface="微软雅黑" panose="020B0503020204020204" pitchFamily="34" charset="-122"/>
                <a:cs typeface="+mn-ea"/>
              </a:rPr>
              <a:t>结果为：</a:t>
            </a:r>
            <a:r>
              <a:rPr lang="en-US" altLang="zh-CN" sz="2000" dirty="0">
                <a:solidFill>
                  <a:srgbClr val="595959"/>
                </a:solidFill>
                <a:latin typeface="微软雅黑" panose="020B0503020204020204" pitchFamily="34" charset="-122"/>
                <a:ea typeface="微软雅黑" panose="020B0503020204020204" pitchFamily="34" charset="-122"/>
                <a:cs typeface="+mn-ea"/>
              </a:rPr>
              <a:t>&lt;div&gt;&lt;/div&gt;</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B13F4B9-C4A3-4163-9384-AECFF762958A}"/>
              </a:ext>
            </a:extLst>
          </p:cNvPr>
          <p:cNvSpPr txBox="1"/>
          <p:nvPr/>
        </p:nvSpPr>
        <p:spPr>
          <a:xfrm>
            <a:off x="2134766" y="1989634"/>
            <a:ext cx="7192038" cy="499624"/>
          </a:xfrm>
          <a:prstGeom prst="rect">
            <a:avLst/>
          </a:prstGeom>
          <a:solidFill>
            <a:srgbClr val="F2F2F2"/>
          </a:solidFill>
        </p:spPr>
        <p:txBody>
          <a:bodyPr wrap="square" rtlCol="0">
            <a:spAutoFit/>
          </a:bodyPr>
          <a:lstStyle/>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document.createElement</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标签名</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9936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22" name="组合 21"/>
          <p:cNvGrpSpPr/>
          <p:nvPr/>
        </p:nvGrpSpPr>
        <p:grpSpPr>
          <a:xfrm>
            <a:off x="1198663" y="4311118"/>
            <a:ext cx="9698457" cy="895078"/>
            <a:chOff x="978872" y="3338787"/>
            <a:chExt cx="5437064" cy="671152"/>
          </a:xfrm>
        </p:grpSpPr>
        <p:sp>
          <p:nvSpPr>
            <p:cNvPr id="23" name="Pentagon 6"/>
            <p:cNvSpPr/>
            <p:nvPr/>
          </p:nvSpPr>
          <p:spPr bwMode="auto">
            <a:xfrm>
              <a:off x="978872" y="3338788"/>
              <a:ext cx="5437064" cy="67115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元素其他操作</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，能够对元素的</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位置</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大小</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可视区域和滚动</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进行操作</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a:p>
              <a:pPr>
                <a:lnSpc>
                  <a:spcPct val="120000"/>
                </a:lnSpc>
                <a:defRPr/>
              </a:pPr>
              <a:r>
                <a:rPr lang="en-US" altLang="zh-CN"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获取鼠标指针位置</a:t>
              </a:r>
            </a:p>
          </p:txBody>
        </p:sp>
        <p:sp>
          <p:nvSpPr>
            <p:cNvPr id="24" name="MH_Others_1"/>
            <p:cNvSpPr/>
            <p:nvPr/>
          </p:nvSpPr>
          <p:spPr bwMode="auto">
            <a:xfrm>
              <a:off x="978873" y="3338787"/>
              <a:ext cx="80737" cy="671152"/>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25" name="组合 24"/>
          <p:cNvGrpSpPr/>
          <p:nvPr/>
        </p:nvGrpSpPr>
        <p:grpSpPr>
          <a:xfrm>
            <a:off x="1198662" y="3143504"/>
            <a:ext cx="9698457" cy="895078"/>
            <a:chOff x="978872" y="3338787"/>
            <a:chExt cx="5437064" cy="671152"/>
          </a:xfrm>
        </p:grpSpPr>
        <p:sp>
          <p:nvSpPr>
            <p:cNvPr id="26" name="Pentagon 6"/>
            <p:cNvSpPr/>
            <p:nvPr/>
          </p:nvSpPr>
          <p:spPr bwMode="auto">
            <a:xfrm>
              <a:off x="978872" y="3338788"/>
              <a:ext cx="5437064" cy="67115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常用事件</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，能够通过常用事件完成常见的</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网页交互</a:t>
              </a:r>
              <a:r>
                <a:rPr lang="zh-CN" altLang="en-US" sz="2000"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效果</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27" name="MH_Others_1"/>
            <p:cNvSpPr/>
            <p:nvPr/>
          </p:nvSpPr>
          <p:spPr bwMode="auto">
            <a:xfrm>
              <a:off x="978873" y="3338787"/>
              <a:ext cx="80737" cy="671152"/>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28" name="组合 27"/>
          <p:cNvGrpSpPr/>
          <p:nvPr/>
        </p:nvGrpSpPr>
        <p:grpSpPr>
          <a:xfrm>
            <a:off x="1198662" y="1989634"/>
            <a:ext cx="9698457" cy="895078"/>
            <a:chOff x="978872" y="3338787"/>
            <a:chExt cx="5437064" cy="671152"/>
          </a:xfrm>
        </p:grpSpPr>
        <p:sp>
          <p:nvSpPr>
            <p:cNvPr id="29" name="Pentagon 6"/>
            <p:cNvSpPr/>
            <p:nvPr/>
          </p:nvSpPr>
          <p:spPr bwMode="auto">
            <a:xfrm>
              <a:off x="978872" y="3338788"/>
              <a:ext cx="5437064" cy="67115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事件对象</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，能够利用事件对象进行</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事件操作</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30" name="MH_Others_1"/>
            <p:cNvSpPr/>
            <p:nvPr/>
          </p:nvSpPr>
          <p:spPr bwMode="auto">
            <a:xfrm>
              <a:off x="978873" y="3338787"/>
              <a:ext cx="80737" cy="671152"/>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3905623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创建并添加节点</a:t>
            </a:r>
          </a:p>
        </p:txBody>
      </p:sp>
      <p:sp>
        <p:nvSpPr>
          <p:cNvPr id="11" name="文本框 10">
            <a:extLst>
              <a:ext uri="{FF2B5EF4-FFF2-40B4-BE49-F238E27FC236}">
                <a16:creationId xmlns:a16="http://schemas.microsoft.com/office/drawing/2014/main" id="{C37C7476-70A0-45CA-ACD1-7CDA8E61E8F9}"/>
              </a:ext>
            </a:extLst>
          </p:cNvPr>
          <p:cNvSpPr txBox="1"/>
          <p:nvPr/>
        </p:nvSpPr>
        <p:spPr>
          <a:xfrm>
            <a:off x="1054645" y="1183893"/>
            <a:ext cx="10419861" cy="3716402"/>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添加节点</a:t>
            </a:r>
            <a:r>
              <a:rPr lang="zh-CN" altLang="en-US" sz="2000" dirty="0">
                <a:solidFill>
                  <a:srgbClr val="595959"/>
                </a:solidFill>
                <a:latin typeface="微软雅黑" panose="020B0503020204020204" pitchFamily="34" charset="-122"/>
                <a:ea typeface="微软雅黑" panose="020B0503020204020204" pitchFamily="34" charset="-122"/>
                <a:cs typeface="+mn-ea"/>
              </a:rPr>
              <a:t>：节点创建后，我们需要根据实际的开发需求将节点</a:t>
            </a:r>
            <a:r>
              <a:rPr lang="zh-CN" altLang="en-US" sz="2000" dirty="0">
                <a:solidFill>
                  <a:srgbClr val="1369B3"/>
                </a:solidFill>
                <a:latin typeface="微软雅黑" panose="020B0503020204020204" pitchFamily="34" charset="-122"/>
                <a:ea typeface="微软雅黑" panose="020B0503020204020204" pitchFamily="34" charset="-122"/>
                <a:cs typeface="+mn-ea"/>
              </a:rPr>
              <a:t>添加</a:t>
            </a:r>
            <a:r>
              <a:rPr lang="zh-CN" altLang="en-US" sz="2000" dirty="0">
                <a:solidFill>
                  <a:srgbClr val="595959"/>
                </a:solidFill>
                <a:latin typeface="微软雅黑" panose="020B0503020204020204" pitchFamily="34" charset="-122"/>
                <a:ea typeface="微软雅黑" panose="020B0503020204020204" pitchFamily="34" charset="-122"/>
                <a:cs typeface="+mn-ea"/>
              </a:rPr>
              <a:t>到文档中的指定</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位置。</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添加节点的方法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DOM</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中提供了</a:t>
            </a:r>
            <a:r>
              <a:rPr lang="en-US" altLang="zh-CN" sz="2000" dirty="0" err="1" smtClean="0">
                <a:solidFill>
                  <a:srgbClr val="1369B3"/>
                </a:solidFill>
                <a:latin typeface="微软雅黑" panose="020B0503020204020204" pitchFamily="34" charset="-122"/>
                <a:ea typeface="微软雅黑" panose="020B0503020204020204" pitchFamily="34" charset="-122"/>
                <a:cs typeface="+mn-ea"/>
              </a:rPr>
              <a:t>appendChild</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smtClean="0">
                <a:solidFill>
                  <a:srgbClr val="1369B3"/>
                </a:solidFill>
                <a:latin typeface="微软雅黑" panose="020B0503020204020204" pitchFamily="34" charset="-122"/>
                <a:ea typeface="微软雅黑" panose="020B0503020204020204" pitchFamily="34" charset="-122"/>
                <a:cs typeface="+mn-ea"/>
              </a:rPr>
              <a:t>insertBefore</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用于添加节点，这两个方法都由父节点的对象调用。</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2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err="1">
                <a:solidFill>
                  <a:srgbClr val="1369B3"/>
                </a:solidFill>
                <a:latin typeface="微软雅黑" panose="020B0503020204020204" pitchFamily="34" charset="-122"/>
                <a:ea typeface="微软雅黑" panose="020B0503020204020204" pitchFamily="34" charset="-122"/>
                <a:cs typeface="+mn-ea"/>
              </a:rPr>
              <a:t>appendChild</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表示将一个节点添加到父节点的所有子节点的</a:t>
            </a:r>
            <a:r>
              <a:rPr lang="zh-CN" altLang="en-US" sz="2000" dirty="0">
                <a:solidFill>
                  <a:srgbClr val="1369B3"/>
                </a:solidFill>
                <a:latin typeface="微软雅黑" panose="020B0503020204020204" pitchFamily="34" charset="-122"/>
                <a:ea typeface="微软雅黑" panose="020B0503020204020204" pitchFamily="34" charset="-122"/>
                <a:cs typeface="+mn-ea"/>
              </a:rPr>
              <a:t>末尾</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err="1">
                <a:solidFill>
                  <a:srgbClr val="1369B3"/>
                </a:solidFill>
                <a:latin typeface="微软雅黑" panose="020B0503020204020204" pitchFamily="34" charset="-122"/>
                <a:ea typeface="微软雅黑" panose="020B0503020204020204" pitchFamily="34" charset="-122"/>
                <a:cs typeface="+mn-ea"/>
              </a:rPr>
              <a:t>insertBefore</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表示将一个节点添加到父节点中的指定子节点的</a:t>
            </a:r>
            <a:r>
              <a:rPr lang="zh-CN" altLang="en-US" sz="2000" dirty="0">
                <a:solidFill>
                  <a:srgbClr val="1369B3"/>
                </a:solidFill>
                <a:latin typeface="微软雅黑" panose="020B0503020204020204" pitchFamily="34" charset="-122"/>
                <a:ea typeface="微软雅黑" panose="020B0503020204020204" pitchFamily="34" charset="-122"/>
                <a:cs typeface="+mn-ea"/>
              </a:rPr>
              <a:t>前面</a:t>
            </a:r>
            <a:r>
              <a:rPr lang="zh-CN" altLang="en-US" sz="2000" dirty="0">
                <a:solidFill>
                  <a:srgbClr val="595959"/>
                </a:solidFill>
                <a:latin typeface="微软雅黑" panose="020B0503020204020204" pitchFamily="34" charset="-122"/>
                <a:ea typeface="微软雅黑" panose="020B0503020204020204" pitchFamily="34" charset="-122"/>
                <a:cs typeface="+mn-ea"/>
              </a:rPr>
              <a:t>，该方法需要接收</a:t>
            </a:r>
            <a:r>
              <a:rPr lang="zh-CN" altLang="en-US" sz="2000" dirty="0">
                <a:solidFill>
                  <a:srgbClr val="1369B3"/>
                </a:solidFill>
                <a:latin typeface="微软雅黑" panose="020B0503020204020204" pitchFamily="34" charset="-122"/>
                <a:ea typeface="微软雅黑" panose="020B0503020204020204" pitchFamily="34" charset="-122"/>
                <a:cs typeface="+mn-ea"/>
              </a:rPr>
              <a:t>两个参数</a:t>
            </a:r>
            <a:r>
              <a:rPr lang="zh-CN" altLang="en-US" sz="2000" dirty="0">
                <a:solidFill>
                  <a:srgbClr val="595959"/>
                </a:solidFill>
                <a:latin typeface="微软雅黑" panose="020B0503020204020204" pitchFamily="34" charset="-122"/>
                <a:ea typeface="微软雅黑" panose="020B0503020204020204" pitchFamily="34" charset="-122"/>
                <a:cs typeface="+mn-ea"/>
              </a:rPr>
              <a:t>，第</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个参数表示要添加的节点，第</a:t>
            </a:r>
            <a:r>
              <a:rPr lang="en-US" altLang="zh-CN" sz="2000" dirty="0">
                <a:solidFill>
                  <a:srgbClr val="595959"/>
                </a:solidFill>
                <a:latin typeface="微软雅黑" panose="020B0503020204020204" pitchFamily="34" charset="-122"/>
                <a:ea typeface="微软雅黑" panose="020B0503020204020204" pitchFamily="34" charset="-122"/>
                <a:cs typeface="+mn-ea"/>
              </a:rPr>
              <a:t>2</a:t>
            </a:r>
            <a:r>
              <a:rPr lang="zh-CN" altLang="en-US" sz="2000" dirty="0">
                <a:solidFill>
                  <a:srgbClr val="595959"/>
                </a:solidFill>
                <a:latin typeface="微软雅黑" panose="020B0503020204020204" pitchFamily="34" charset="-122"/>
                <a:ea typeface="微软雅黑" panose="020B0503020204020204" pitchFamily="34" charset="-122"/>
                <a:cs typeface="+mn-ea"/>
              </a:rPr>
              <a:t>个参数表示父节点中的指定子节点。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3758183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移除节点</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，能够完成</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节点的移除</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操作</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7.2.3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移除节点</a:t>
            </a:r>
          </a:p>
        </p:txBody>
      </p:sp>
    </p:spTree>
    <p:extLst>
      <p:ext uri="{BB962C8B-B14F-4D97-AF65-F5344CB8AC3E}">
        <p14:creationId xmlns:p14="http://schemas.microsoft.com/office/powerpoint/2010/main" val="102302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C37C7476-70A0-45CA-ACD1-7CDA8E61E8F9}"/>
              </a:ext>
            </a:extLst>
          </p:cNvPr>
          <p:cNvSpPr txBox="1"/>
          <p:nvPr/>
        </p:nvSpPr>
        <p:spPr>
          <a:xfrm>
            <a:off x="1054645" y="1197546"/>
            <a:ext cx="10419861" cy="1015663"/>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移除节点</a:t>
            </a: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DOM</a:t>
            </a:r>
            <a:r>
              <a:rPr lang="zh-CN" altLang="en-US" sz="2000" dirty="0">
                <a:solidFill>
                  <a:srgbClr val="595959"/>
                </a:solidFill>
                <a:latin typeface="微软雅黑" panose="020B0503020204020204" pitchFamily="34" charset="-122"/>
                <a:ea typeface="微软雅黑" panose="020B0503020204020204" pitchFamily="34" charset="-122"/>
                <a:cs typeface="+mn-ea"/>
              </a:rPr>
              <a:t>中，可以通过</a:t>
            </a:r>
            <a:r>
              <a:rPr lang="en-US" altLang="zh-CN" sz="2000" dirty="0" err="1">
                <a:solidFill>
                  <a:srgbClr val="1369B3"/>
                </a:solidFill>
                <a:latin typeface="微软雅黑" panose="020B0503020204020204" pitchFamily="34" charset="-122"/>
                <a:ea typeface="微软雅黑" panose="020B0503020204020204" pitchFamily="34" charset="-122"/>
                <a:cs typeface="+mn-ea"/>
              </a:rPr>
              <a:t>removeChild</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将一个父节点的指定子节点移</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除，</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语法格式如下。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5" name="文本框 14">
            <a:extLst>
              <a:ext uri="{FF2B5EF4-FFF2-40B4-BE49-F238E27FC236}">
                <a16:creationId xmlns:a16="http://schemas.microsoft.com/office/drawing/2014/main" id="{AB13F4B9-C4A3-4163-9384-AECFF762958A}"/>
              </a:ext>
            </a:extLst>
          </p:cNvPr>
          <p:cNvSpPr txBox="1"/>
          <p:nvPr/>
        </p:nvSpPr>
        <p:spPr>
          <a:xfrm>
            <a:off x="2359552" y="3471168"/>
            <a:ext cx="7192038" cy="499624"/>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node.removeChild</a:t>
            </a:r>
            <a:r>
              <a:rPr lang="en-US" altLang="zh-CN" sz="2000" dirty="0">
                <a:solidFill>
                  <a:srgbClr val="595959"/>
                </a:solidFill>
                <a:latin typeface="微软雅黑" panose="020B0503020204020204" pitchFamily="34" charset="-122"/>
                <a:ea typeface="微软雅黑" panose="020B0503020204020204" pitchFamily="34" charset="-122"/>
                <a:cs typeface="+mn-ea"/>
              </a:rPr>
              <a:t>(child)</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
        <p:nvSpPr>
          <p:cNvPr id="16" name="文本框 15">
            <a:extLst>
              <a:ext uri="{FF2B5EF4-FFF2-40B4-BE49-F238E27FC236}">
                <a16:creationId xmlns:a16="http://schemas.microsoft.com/office/drawing/2014/main" id="{6F50A5FC-EF7B-42D2-86B4-B769A325ACB0}"/>
              </a:ext>
            </a:extLst>
          </p:cNvPr>
          <p:cNvSpPr txBox="1"/>
          <p:nvPr/>
        </p:nvSpPr>
        <p:spPr>
          <a:xfrm>
            <a:off x="2791600" y="2421682"/>
            <a:ext cx="1087093" cy="499624"/>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父节点</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7" name="直接箭头连接符 16">
            <a:extLst>
              <a:ext uri="{FF2B5EF4-FFF2-40B4-BE49-F238E27FC236}">
                <a16:creationId xmlns:a16="http://schemas.microsoft.com/office/drawing/2014/main" id="{7DE94597-22E2-4183-8463-30D96F359808}"/>
              </a:ext>
            </a:extLst>
          </p:cNvPr>
          <p:cNvCxnSpPr/>
          <p:nvPr/>
        </p:nvCxnSpPr>
        <p:spPr>
          <a:xfrm flipV="1">
            <a:off x="3367664" y="2925738"/>
            <a:ext cx="0"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3099024F-B6C2-409B-A575-3CBDF153F084}"/>
              </a:ext>
            </a:extLst>
          </p:cNvPr>
          <p:cNvSpPr/>
          <p:nvPr/>
        </p:nvSpPr>
        <p:spPr>
          <a:xfrm>
            <a:off x="3050829" y="3573810"/>
            <a:ext cx="633670"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7.2.3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移除节点</a:t>
            </a:r>
          </a:p>
        </p:txBody>
      </p:sp>
      <p:sp>
        <p:nvSpPr>
          <p:cNvPr id="20" name="矩形 19">
            <a:extLst>
              <a:ext uri="{FF2B5EF4-FFF2-40B4-BE49-F238E27FC236}">
                <a16:creationId xmlns:a16="http://schemas.microsoft.com/office/drawing/2014/main" id="{3099024F-B6C2-409B-A575-3CBDF153F084}"/>
              </a:ext>
            </a:extLst>
          </p:cNvPr>
          <p:cNvSpPr/>
          <p:nvPr/>
        </p:nvSpPr>
        <p:spPr>
          <a:xfrm>
            <a:off x="5383888" y="3573810"/>
            <a:ext cx="576064"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a:extLst>
              <a:ext uri="{FF2B5EF4-FFF2-40B4-BE49-F238E27FC236}">
                <a16:creationId xmlns:a16="http://schemas.microsoft.com/office/drawing/2014/main" id="{7DE94597-22E2-4183-8463-30D96F359808}"/>
              </a:ext>
            </a:extLst>
          </p:cNvPr>
          <p:cNvCxnSpPr/>
          <p:nvPr/>
        </p:nvCxnSpPr>
        <p:spPr>
          <a:xfrm flipV="1">
            <a:off x="5671920" y="2925738"/>
            <a:ext cx="0"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6F50A5FC-EF7B-42D2-86B4-B769A325ACB0}"/>
              </a:ext>
            </a:extLst>
          </p:cNvPr>
          <p:cNvSpPr txBox="1"/>
          <p:nvPr/>
        </p:nvSpPr>
        <p:spPr>
          <a:xfrm>
            <a:off x="4129686" y="2426114"/>
            <a:ext cx="3084467" cy="499624"/>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移除指定的子节点</a:t>
            </a:r>
            <a:r>
              <a:rPr lang="en-US" altLang="zh-CN" sz="2000" dirty="0">
                <a:solidFill>
                  <a:srgbClr val="FF0000"/>
                </a:solidFill>
                <a:latin typeface="微软雅黑" panose="020B0503020204020204" pitchFamily="34" charset="-122"/>
                <a:ea typeface="微软雅黑" panose="020B0503020204020204" pitchFamily="34" charset="-122"/>
              </a:rPr>
              <a:t>child</a:t>
            </a:r>
          </a:p>
        </p:txBody>
      </p:sp>
    </p:spTree>
    <p:extLst>
      <p:ext uri="{BB962C8B-B14F-4D97-AF65-F5344CB8AC3E}">
        <p14:creationId xmlns:p14="http://schemas.microsoft.com/office/powerpoint/2010/main" val="322833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4" y="3576722"/>
            <a:ext cx="5607833"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简易留言板</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案例的开发，</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发表留言</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展示留言</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的功能</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简易留言板</a:t>
            </a:r>
          </a:p>
        </p:txBody>
      </p:sp>
    </p:spTree>
    <p:extLst>
      <p:ext uri="{BB962C8B-B14F-4D97-AF65-F5344CB8AC3E}">
        <p14:creationId xmlns:p14="http://schemas.microsoft.com/office/powerpoint/2010/main" val="2971121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对角圆角 6">
            <a:extLst>
              <a:ext uri="{FF2B5EF4-FFF2-40B4-BE49-F238E27FC236}">
                <a16:creationId xmlns:a16="http://schemas.microsoft.com/office/drawing/2014/main" id="{F95A4F98-EA79-433D-A029-6C08DA183AE3}"/>
              </a:ext>
            </a:extLst>
          </p:cNvPr>
          <p:cNvSpPr/>
          <p:nvPr/>
        </p:nvSpPr>
        <p:spPr>
          <a:xfrm>
            <a:off x="4655046" y="2205658"/>
            <a:ext cx="6768752" cy="2880320"/>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B070921-DCEE-4FAB-921D-8D06DC322EA2}"/>
              </a:ext>
            </a:extLst>
          </p:cNvPr>
          <p:cNvSpPr/>
          <p:nvPr/>
        </p:nvSpPr>
        <p:spPr>
          <a:xfrm>
            <a:off x="5476198" y="1775018"/>
            <a:ext cx="536974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案例实现步骤</a:t>
            </a:r>
          </a:p>
        </p:txBody>
      </p:sp>
      <p:sp>
        <p:nvSpPr>
          <p:cNvPr id="10" name="文本框 9">
            <a:extLst>
              <a:ext uri="{FF2B5EF4-FFF2-40B4-BE49-F238E27FC236}">
                <a16:creationId xmlns:a16="http://schemas.microsoft.com/office/drawing/2014/main" id="{ADDE7D86-4436-4A48-B3F4-DCAA2B0B49B3}"/>
              </a:ext>
            </a:extLst>
          </p:cNvPr>
          <p:cNvSpPr txBox="1"/>
          <p:nvPr/>
        </p:nvSpPr>
        <p:spPr>
          <a:xfrm>
            <a:off x="5116162" y="2709714"/>
            <a:ext cx="5875588" cy="193899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rPr>
              <a:t>搭建页面</a:t>
            </a:r>
            <a:r>
              <a:rPr lang="zh-CN" altLang="en-US" sz="2000" dirty="0" smtClean="0">
                <a:solidFill>
                  <a:srgbClr val="1369B3"/>
                </a:solidFill>
                <a:latin typeface="微软雅黑" panose="020B0503020204020204" pitchFamily="34" charset="-122"/>
                <a:ea typeface="微软雅黑" panose="020B0503020204020204" pitchFamily="34" charset="-122"/>
              </a:rPr>
              <a:t>结构。</a:t>
            </a:r>
            <a:endParaRPr lang="en-US" altLang="zh-CN" sz="2000" dirty="0">
              <a:solidFill>
                <a:srgbClr val="595959"/>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rPr>
              <a:t>实现单击“发布”按钮发表留言的功能</a:t>
            </a:r>
            <a:r>
              <a:rPr lang="zh-CN" altLang="en-US" sz="2000" dirty="0">
                <a:solidFill>
                  <a:srgbClr val="595959"/>
                </a:solidFill>
                <a:latin typeface="微软雅黑" panose="020B0503020204020204" pitchFamily="34" charset="-122"/>
                <a:ea typeface="微软雅黑" panose="020B0503020204020204" pitchFamily="34" charset="-122"/>
              </a:rPr>
              <a:t>。</a:t>
            </a:r>
            <a:endParaRPr lang="en-US" altLang="zh-CN" sz="2000" dirty="0">
              <a:solidFill>
                <a:srgbClr val="595959"/>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rPr>
              <a:t>实现删除留言功能</a:t>
            </a:r>
            <a:r>
              <a:rPr lang="zh-CN" altLang="en-US" sz="2000" dirty="0">
                <a:solidFill>
                  <a:srgbClr val="595959"/>
                </a:solidFill>
                <a:latin typeface="微软雅黑" panose="020B0503020204020204" pitchFamily="34" charset="-122"/>
                <a:ea typeface="微软雅黑" panose="020B0503020204020204" pitchFamily="34" charset="-122"/>
              </a:rPr>
              <a:t>。</a:t>
            </a:r>
          </a:p>
        </p:txBody>
      </p:sp>
      <p:pic>
        <p:nvPicPr>
          <p:cNvPr id="9" name="图片 8">
            <a:extLst>
              <a:ext uri="{FF2B5EF4-FFF2-40B4-BE49-F238E27FC236}">
                <a16:creationId xmlns:a16="http://schemas.microsoft.com/office/drawing/2014/main" id="{52D14676-591A-4F41-9996-BC114FFBCE1E}"/>
              </a:ext>
            </a:extLst>
          </p:cNvPr>
          <p:cNvPicPr>
            <a:picLocks noChangeAspect="1"/>
          </p:cNvPicPr>
          <p:nvPr/>
        </p:nvPicPr>
        <p:blipFill>
          <a:blip r:embed="rId2"/>
          <a:stretch>
            <a:fillRect/>
          </a:stretch>
        </p:blipFill>
        <p:spPr>
          <a:xfrm>
            <a:off x="817537" y="1421861"/>
            <a:ext cx="3715858" cy="4006159"/>
          </a:xfrm>
          <a:prstGeom prst="rect">
            <a:avLst/>
          </a:prstGeom>
        </p:spPr>
      </p:pic>
      <p:sp>
        <p:nvSpPr>
          <p:cNvPr id="1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简易留言板</a:t>
            </a:r>
          </a:p>
        </p:txBody>
      </p:sp>
    </p:spTree>
    <p:extLst>
      <p:ext uri="{BB962C8B-B14F-4D97-AF65-F5344CB8AC3E}">
        <p14:creationId xmlns:p14="http://schemas.microsoft.com/office/powerpoint/2010/main" val="210826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24050476-582B-401C-894A-12AF5EAC3665}"/>
              </a:ext>
            </a:extLst>
          </p:cNvPr>
          <p:cNvSpPr txBox="1"/>
          <p:nvPr/>
        </p:nvSpPr>
        <p:spPr>
          <a:xfrm>
            <a:off x="1042412" y="1179469"/>
            <a:ext cx="10657184"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左图为单击“</a:t>
            </a:r>
            <a:r>
              <a:rPr lang="zh-CN" altLang="en-US" sz="2000" dirty="0">
                <a:solidFill>
                  <a:srgbClr val="1369B3"/>
                </a:solidFill>
                <a:latin typeface="微软雅黑" panose="020B0503020204020204" pitchFamily="34" charset="-122"/>
                <a:ea typeface="微软雅黑" panose="020B0503020204020204" pitchFamily="34" charset="-122"/>
                <a:cs typeface="+mn-ea"/>
              </a:rPr>
              <a:t>发布</a:t>
            </a:r>
            <a:r>
              <a:rPr lang="zh-CN" altLang="en-US" sz="2000" dirty="0">
                <a:solidFill>
                  <a:srgbClr val="595959"/>
                </a:solidFill>
                <a:latin typeface="微软雅黑" panose="020B0503020204020204" pitchFamily="34" charset="-122"/>
                <a:ea typeface="微软雅黑" panose="020B0503020204020204" pitchFamily="34" charset="-122"/>
                <a:cs typeface="+mn-ea"/>
              </a:rPr>
              <a:t>”按钮添加留言效果，右图为单击第一条留言中“</a:t>
            </a:r>
            <a:r>
              <a:rPr lang="zh-CN" altLang="en-US" sz="2000" dirty="0">
                <a:solidFill>
                  <a:srgbClr val="1369B3"/>
                </a:solidFill>
                <a:latin typeface="微软雅黑" panose="020B0503020204020204" pitchFamily="34" charset="-122"/>
                <a:ea typeface="微软雅黑" panose="020B0503020204020204" pitchFamily="34" charset="-122"/>
                <a:cs typeface="+mn-ea"/>
              </a:rPr>
              <a:t>删除</a:t>
            </a:r>
            <a:r>
              <a:rPr lang="zh-CN" altLang="en-US" sz="2000" dirty="0">
                <a:solidFill>
                  <a:srgbClr val="595959"/>
                </a:solidFill>
                <a:latin typeface="微软雅黑" panose="020B0503020204020204" pitchFamily="34" charset="-122"/>
                <a:ea typeface="微软雅黑" panose="020B0503020204020204" pitchFamily="34" charset="-122"/>
                <a:cs typeface="+mn-ea"/>
              </a:rPr>
              <a:t>”按钮后的效果。</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简易留言板</a:t>
            </a:r>
          </a:p>
        </p:txBody>
      </p:sp>
      <p:pic>
        <p:nvPicPr>
          <p:cNvPr id="4098" name="Picture 2" descr="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35" y="2147143"/>
            <a:ext cx="4904790" cy="35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238" y="2160074"/>
            <a:ext cx="4839731" cy="350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604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657346"/>
            <a:ext cx="5429568" cy="61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复制节点</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，能够完成</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节点的复制</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7.2.5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复制节点</a:t>
            </a:r>
          </a:p>
        </p:txBody>
      </p:sp>
    </p:spTree>
    <p:extLst>
      <p:ext uri="{BB962C8B-B14F-4D97-AF65-F5344CB8AC3E}">
        <p14:creationId xmlns:p14="http://schemas.microsoft.com/office/powerpoint/2010/main" val="4285263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7.2.5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复制节点</a:t>
            </a:r>
          </a:p>
        </p:txBody>
      </p:sp>
      <p:sp>
        <p:nvSpPr>
          <p:cNvPr id="11" name="文本框 10">
            <a:extLst>
              <a:ext uri="{FF2B5EF4-FFF2-40B4-BE49-F238E27FC236}">
                <a16:creationId xmlns:a16="http://schemas.microsoft.com/office/drawing/2014/main" id="{C37C7476-70A0-45CA-ACD1-7CDA8E61E8F9}"/>
              </a:ext>
            </a:extLst>
          </p:cNvPr>
          <p:cNvSpPr txBox="1"/>
          <p:nvPr/>
        </p:nvSpPr>
        <p:spPr>
          <a:xfrm>
            <a:off x="1054645" y="1260185"/>
            <a:ext cx="10297145" cy="3139321"/>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复制节点</a:t>
            </a: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DOM</a:t>
            </a:r>
            <a:r>
              <a:rPr lang="zh-CN" altLang="en-US" sz="2000" dirty="0">
                <a:solidFill>
                  <a:srgbClr val="595959"/>
                </a:solidFill>
                <a:latin typeface="微软雅黑" panose="020B0503020204020204" pitchFamily="34" charset="-122"/>
                <a:ea typeface="微软雅黑" panose="020B0503020204020204" pitchFamily="34" charset="-122"/>
                <a:cs typeface="+mn-ea"/>
              </a:rPr>
              <a:t>中，可以通过</a:t>
            </a:r>
            <a:r>
              <a:rPr lang="en-US" altLang="zh-CN" sz="2000" dirty="0" err="1">
                <a:solidFill>
                  <a:srgbClr val="1369B3"/>
                </a:solidFill>
                <a:latin typeface="微软雅黑" panose="020B0503020204020204" pitchFamily="34" charset="-122"/>
                <a:ea typeface="微软雅黑" panose="020B0503020204020204" pitchFamily="34" charset="-122"/>
                <a:cs typeface="+mn-ea"/>
              </a:rPr>
              <a:t>cloneNode</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复制节点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2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通过一个节点对象调用</a:t>
            </a:r>
            <a:r>
              <a:rPr lang="en-US" altLang="zh-CN" sz="2000" dirty="0" err="1" smtClean="0">
                <a:solidFill>
                  <a:srgbClr val="1369B3"/>
                </a:solidFill>
                <a:latin typeface="微软雅黑" panose="020B0503020204020204" pitchFamily="34" charset="-122"/>
                <a:ea typeface="微软雅黑" panose="020B0503020204020204" pitchFamily="34" charset="-122"/>
                <a:cs typeface="+mn-ea"/>
              </a:rPr>
              <a:t>cloneNode</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后，该方法会</a:t>
            </a:r>
            <a:r>
              <a:rPr lang="zh-CN" altLang="en-US" sz="2000" dirty="0">
                <a:solidFill>
                  <a:srgbClr val="595959"/>
                </a:solidFill>
                <a:latin typeface="微软雅黑" panose="020B0503020204020204" pitchFamily="34" charset="-122"/>
                <a:ea typeface="微软雅黑" panose="020B0503020204020204" pitchFamily="34" charset="-122"/>
                <a:cs typeface="+mn-ea"/>
              </a:rPr>
              <a:t>返回节点对象的副本。该</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方法的第</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个参数是可选</a:t>
            </a:r>
            <a:r>
              <a:rPr lang="zh-CN" altLang="en-US" sz="2000" dirty="0">
                <a:solidFill>
                  <a:srgbClr val="595959"/>
                </a:solidFill>
                <a:latin typeface="微软雅黑" panose="020B0503020204020204" pitchFamily="34" charset="-122"/>
                <a:ea typeface="微软雅黑" panose="020B0503020204020204" pitchFamily="34" charset="-122"/>
                <a:cs typeface="+mn-ea"/>
              </a:rPr>
              <a:t>参数，具体说明如下。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默认</a:t>
            </a:r>
            <a:r>
              <a:rPr lang="zh-CN" altLang="en-US" sz="2000" dirty="0">
                <a:solidFill>
                  <a:srgbClr val="1369B3"/>
                </a:solidFill>
                <a:latin typeface="微软雅黑" panose="020B0503020204020204" pitchFamily="34" charset="-122"/>
                <a:ea typeface="微软雅黑" panose="020B0503020204020204" pitchFamily="34" charset="-122"/>
                <a:cs typeface="+mn-ea"/>
              </a:rPr>
              <a:t>为</a:t>
            </a:r>
            <a:r>
              <a:rPr lang="en-US" altLang="zh-CN" sz="2000" dirty="0">
                <a:solidFill>
                  <a:srgbClr val="1369B3"/>
                </a:solidFill>
                <a:latin typeface="微软雅黑" panose="020B0503020204020204" pitchFamily="34" charset="-122"/>
                <a:ea typeface="微软雅黑" panose="020B0503020204020204" pitchFamily="34" charset="-122"/>
                <a:cs typeface="+mn-ea"/>
              </a:rPr>
              <a:t>false</a:t>
            </a:r>
            <a:r>
              <a:rPr lang="zh-CN" altLang="en-US" sz="2000" dirty="0">
                <a:solidFill>
                  <a:srgbClr val="595959"/>
                </a:solidFill>
                <a:latin typeface="微软雅黑" panose="020B0503020204020204" pitchFamily="34" charset="-122"/>
                <a:ea typeface="微软雅黑" panose="020B0503020204020204" pitchFamily="34" charset="-122"/>
                <a:cs typeface="+mn-ea"/>
              </a:rPr>
              <a:t>，表示只复制节点本身，不复制节点内部的子节点。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如果</a:t>
            </a:r>
            <a:r>
              <a:rPr lang="zh-CN" altLang="en-US" sz="2000" dirty="0">
                <a:solidFill>
                  <a:srgbClr val="1369B3"/>
                </a:solidFill>
                <a:latin typeface="微软雅黑" panose="020B0503020204020204" pitchFamily="34" charset="-122"/>
                <a:ea typeface="微软雅黑" panose="020B0503020204020204" pitchFamily="34" charset="-122"/>
                <a:cs typeface="+mn-ea"/>
              </a:rPr>
              <a:t>设为</a:t>
            </a:r>
            <a:r>
              <a:rPr lang="en-US" altLang="zh-CN" sz="2000" dirty="0">
                <a:solidFill>
                  <a:srgbClr val="1369B3"/>
                </a:solidFill>
                <a:latin typeface="微软雅黑" panose="020B0503020204020204" pitchFamily="34" charset="-122"/>
                <a:ea typeface="微软雅黑" panose="020B0503020204020204" pitchFamily="34" charset="-122"/>
                <a:cs typeface="+mn-ea"/>
              </a:rPr>
              <a:t>true</a:t>
            </a:r>
            <a:r>
              <a:rPr lang="zh-CN" altLang="en-US" sz="2000" dirty="0">
                <a:solidFill>
                  <a:srgbClr val="595959"/>
                </a:solidFill>
                <a:latin typeface="微软雅黑" panose="020B0503020204020204" pitchFamily="34" charset="-122"/>
                <a:ea typeface="微软雅黑" panose="020B0503020204020204" pitchFamily="34" charset="-122"/>
                <a:cs typeface="+mn-ea"/>
              </a:rPr>
              <a:t>，表示复制节点本身及里面所有的子节点。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871710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事件进阶</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7.3</a:t>
            </a:r>
          </a:p>
        </p:txBody>
      </p:sp>
    </p:spTree>
    <p:extLst>
      <p:ext uri="{BB962C8B-B14F-4D97-AF65-F5344CB8AC3E}">
        <p14:creationId xmlns:p14="http://schemas.microsoft.com/office/powerpoint/2010/main" val="2822014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事件监听</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，能够完成</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的监听</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事件监听</a:t>
            </a:r>
          </a:p>
        </p:txBody>
      </p:sp>
    </p:spTree>
    <p:extLst>
      <p:ext uri="{BB962C8B-B14F-4D97-AF65-F5344CB8AC3E}">
        <p14:creationId xmlns:p14="http://schemas.microsoft.com/office/powerpoint/2010/main" val="3040167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910630" y="2565698"/>
            <a:ext cx="10269847" cy="196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通过第</a:t>
            </a:r>
            <a:r>
              <a:rPr lang="en-US" altLang="zh-CN" sz="2000" dirty="0" smtClean="0">
                <a:solidFill>
                  <a:srgbClr val="595959"/>
                </a:solidFill>
                <a:latin typeface="微软雅黑" panose="020B0503020204020204" pitchFamily="34" charset="-122"/>
                <a:ea typeface="微软雅黑" panose="020B0503020204020204" pitchFamily="34" charset="-122"/>
              </a:rPr>
              <a:t>6</a:t>
            </a:r>
            <a:r>
              <a:rPr lang="zh-CN" altLang="en-US" sz="2000" dirty="0" smtClean="0">
                <a:solidFill>
                  <a:srgbClr val="595959"/>
                </a:solidFill>
                <a:latin typeface="微软雅黑" panose="020B0503020204020204" pitchFamily="34" charset="-122"/>
                <a:ea typeface="微软雅黑" panose="020B0503020204020204" pitchFamily="34" charset="-122"/>
              </a:rPr>
              <a:t>章的学习，大家应该已经掌握了</a:t>
            </a:r>
            <a:r>
              <a:rPr lang="en-US" altLang="zh-CN" sz="2000" dirty="0" smtClean="0">
                <a:solidFill>
                  <a:srgbClr val="595959"/>
                </a:solidFill>
                <a:latin typeface="微软雅黑" panose="020B0503020204020204" pitchFamily="34" charset="-122"/>
                <a:ea typeface="微软雅黑" panose="020B0503020204020204" pitchFamily="34" charset="-122"/>
              </a:rPr>
              <a:t>DOM</a:t>
            </a:r>
            <a:r>
              <a:rPr lang="zh-CN" altLang="en-US" sz="2000" dirty="0">
                <a:solidFill>
                  <a:srgbClr val="595959"/>
                </a:solidFill>
                <a:latin typeface="微软雅黑" panose="020B0503020204020204" pitchFamily="34" charset="-122"/>
                <a:ea typeface="微软雅黑" panose="020B0503020204020204" pitchFamily="34" charset="-122"/>
              </a:rPr>
              <a:t>中元素的相关</a:t>
            </a:r>
            <a:r>
              <a:rPr lang="zh-CN" altLang="en-US" sz="2000" dirty="0" smtClean="0">
                <a:solidFill>
                  <a:srgbClr val="595959"/>
                </a:solidFill>
                <a:latin typeface="微软雅黑" panose="020B0503020204020204" pitchFamily="34" charset="-122"/>
                <a:ea typeface="微软雅黑" panose="020B0503020204020204" pitchFamily="34" charset="-122"/>
              </a:rPr>
              <a:t>操作以及</a:t>
            </a:r>
            <a:r>
              <a:rPr lang="zh-CN" altLang="en-US" sz="2000" dirty="0">
                <a:solidFill>
                  <a:srgbClr val="595959"/>
                </a:solidFill>
                <a:latin typeface="微软雅黑" panose="020B0503020204020204" pitchFamily="34" charset="-122"/>
                <a:ea typeface="微软雅黑" panose="020B0503020204020204" pitchFamily="34" charset="-122"/>
              </a:rPr>
              <a:t>事件的基本使用</a:t>
            </a:r>
            <a:r>
              <a:rPr lang="zh-CN" altLang="en-US" sz="2000" dirty="0" smtClean="0">
                <a:solidFill>
                  <a:srgbClr val="595959"/>
                </a:solidFill>
                <a:latin typeface="微软雅黑" panose="020B0503020204020204" pitchFamily="34" charset="-122"/>
                <a:ea typeface="微软雅黑" panose="020B0503020204020204" pitchFamily="34" charset="-122"/>
              </a:rPr>
              <a:t>，可以</a:t>
            </a:r>
            <a:r>
              <a:rPr lang="zh-CN" altLang="en-US" sz="2000" dirty="0">
                <a:solidFill>
                  <a:srgbClr val="595959"/>
                </a:solidFill>
                <a:latin typeface="微软雅黑" panose="020B0503020204020204" pitchFamily="34" charset="-122"/>
                <a:ea typeface="微软雅黑" panose="020B0503020204020204" pitchFamily="34" charset="-122"/>
              </a:rPr>
              <a:t>通过</a:t>
            </a:r>
            <a:r>
              <a:rPr lang="zh-CN" altLang="en-US" sz="2000" dirty="0">
                <a:solidFill>
                  <a:srgbClr val="1369B3"/>
                </a:solidFill>
                <a:latin typeface="微软雅黑" panose="020B0503020204020204" pitchFamily="34" charset="-122"/>
                <a:ea typeface="微软雅黑" panose="020B0503020204020204" pitchFamily="34" charset="-122"/>
              </a:rPr>
              <a:t>注册事件</a:t>
            </a:r>
            <a:r>
              <a:rPr lang="zh-CN" altLang="en-US" sz="2000" dirty="0">
                <a:solidFill>
                  <a:srgbClr val="595959"/>
                </a:solidFill>
                <a:latin typeface="微软雅黑" panose="020B0503020204020204" pitchFamily="34" charset="-122"/>
                <a:ea typeface="微软雅黑" panose="020B0503020204020204" pitchFamily="34" charset="-122"/>
              </a:rPr>
              <a:t>以及</a:t>
            </a:r>
            <a:r>
              <a:rPr lang="zh-CN" altLang="en-US" sz="2000" dirty="0">
                <a:solidFill>
                  <a:srgbClr val="1369B3"/>
                </a:solidFill>
                <a:latin typeface="微软雅黑" panose="020B0503020204020204" pitchFamily="34" charset="-122"/>
                <a:ea typeface="微软雅黑" panose="020B0503020204020204" pitchFamily="34" charset="-122"/>
              </a:rPr>
              <a:t>元素操作</a:t>
            </a:r>
            <a:r>
              <a:rPr lang="zh-CN" altLang="en-US" sz="2000" dirty="0">
                <a:solidFill>
                  <a:srgbClr val="595959"/>
                </a:solidFill>
                <a:latin typeface="微软雅黑" panose="020B0503020204020204" pitchFamily="34" charset="-122"/>
                <a:ea typeface="微软雅黑" panose="020B0503020204020204" pitchFamily="34" charset="-122"/>
              </a:rPr>
              <a:t>的方式完成页面的交互效果</a:t>
            </a:r>
            <a:r>
              <a:rPr lang="zh-CN" altLang="en-US" sz="2000" dirty="0" smtClean="0">
                <a:solidFill>
                  <a:srgbClr val="595959"/>
                </a:solidFill>
                <a:latin typeface="微软雅黑" panose="020B0503020204020204" pitchFamily="34" charset="-122"/>
                <a:ea typeface="微软雅黑" panose="020B0503020204020204" pitchFamily="34" charset="-122"/>
              </a:rPr>
              <a:t>。接下来，本章将继续讲解</a:t>
            </a:r>
            <a:r>
              <a:rPr lang="en-US" altLang="zh-CN" sz="2000" dirty="0" smtClean="0">
                <a:solidFill>
                  <a:srgbClr val="595959"/>
                </a:solidFill>
                <a:latin typeface="微软雅黑" panose="020B0503020204020204" pitchFamily="34" charset="-122"/>
                <a:ea typeface="微软雅黑" panose="020B0503020204020204" pitchFamily="34" charset="-122"/>
              </a:rPr>
              <a:t>DOM</a:t>
            </a:r>
            <a:r>
              <a:rPr lang="zh-CN" altLang="en-US" sz="2000" dirty="0" smtClean="0">
                <a:solidFill>
                  <a:srgbClr val="595959"/>
                </a:solidFill>
                <a:latin typeface="微软雅黑" panose="020B0503020204020204" pitchFamily="34" charset="-122"/>
                <a:ea typeface="微软雅黑" panose="020B0503020204020204" pitchFamily="34" charset="-122"/>
              </a:rPr>
              <a:t>中的进阶内容，如</a:t>
            </a:r>
            <a:r>
              <a:rPr lang="zh-CN" altLang="en-US" sz="2000" dirty="0" smtClean="0">
                <a:solidFill>
                  <a:srgbClr val="1369B3"/>
                </a:solidFill>
                <a:latin typeface="微软雅黑" panose="020B0503020204020204" pitchFamily="34" charset="-122"/>
                <a:ea typeface="微软雅黑" panose="020B0503020204020204" pitchFamily="34" charset="-122"/>
              </a:rPr>
              <a:t>节点</a:t>
            </a:r>
            <a:r>
              <a:rPr lang="zh-CN" altLang="en-US" sz="2000" dirty="0">
                <a:solidFill>
                  <a:srgbClr val="1369B3"/>
                </a:solidFill>
                <a:latin typeface="微软雅黑" panose="020B0503020204020204" pitchFamily="34" charset="-122"/>
                <a:ea typeface="微软雅黑" panose="020B0503020204020204" pitchFamily="34" charset="-122"/>
              </a:rPr>
              <a:t>操作</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事件监听</a:t>
            </a:r>
            <a:r>
              <a:rPr lang="zh-CN" altLang="en-US" sz="2000" dirty="0" smtClean="0">
                <a:solidFill>
                  <a:srgbClr val="595959"/>
                </a:solidFill>
                <a:latin typeface="微软雅黑" panose="020B0503020204020204" pitchFamily="34" charset="-122"/>
                <a:ea typeface="微软雅黑" panose="020B0503020204020204" pitchFamily="34" charset="-122"/>
              </a:rPr>
              <a:t>等</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smtClean="0">
                <a:solidFill>
                  <a:srgbClr val="595959"/>
                </a:solidFill>
                <a:latin typeface="微软雅黑" panose="020B0503020204020204" pitchFamily="34" charset="-122"/>
                <a:ea typeface="微软雅黑" panose="020B0503020204020204" pitchFamily="34" charset="-122"/>
              </a:rPr>
              <a:t>通过</a:t>
            </a:r>
            <a:r>
              <a:rPr lang="zh-CN" altLang="en-US" sz="2000" dirty="0">
                <a:solidFill>
                  <a:srgbClr val="595959"/>
                </a:solidFill>
                <a:latin typeface="微软雅黑" panose="020B0503020204020204" pitchFamily="34" charset="-122"/>
                <a:ea typeface="微软雅黑" panose="020B0503020204020204" pitchFamily="34" charset="-122"/>
              </a:rPr>
              <a:t>本章学习</a:t>
            </a:r>
            <a:r>
              <a:rPr lang="zh-CN" altLang="en-US" sz="2000" dirty="0" smtClean="0">
                <a:solidFill>
                  <a:srgbClr val="595959"/>
                </a:solidFill>
                <a:latin typeface="微软雅黑" panose="020B0503020204020204" pitchFamily="34" charset="-122"/>
                <a:ea typeface="微软雅黑" panose="020B0503020204020204" pitchFamily="34" charset="-122"/>
              </a:rPr>
              <a:t>，大家可以</a:t>
            </a:r>
            <a:r>
              <a:rPr lang="zh-CN" altLang="en-US" sz="2000" dirty="0">
                <a:solidFill>
                  <a:srgbClr val="595959"/>
                </a:solidFill>
                <a:latin typeface="微软雅黑" panose="020B0503020204020204" pitchFamily="34" charset="-122"/>
                <a:ea typeface="微软雅黑" panose="020B0503020204020204" pitchFamily="34" charset="-122"/>
              </a:rPr>
              <a:t>实现</a:t>
            </a:r>
            <a:r>
              <a:rPr lang="zh-CN" altLang="en-US" sz="2000" dirty="0">
                <a:solidFill>
                  <a:srgbClr val="1369B3"/>
                </a:solidFill>
                <a:latin typeface="微软雅黑" panose="020B0503020204020204" pitchFamily="34" charset="-122"/>
                <a:ea typeface="微软雅黑" panose="020B0503020204020204" pitchFamily="34" charset="-122"/>
              </a:rPr>
              <a:t>更加复杂</a:t>
            </a:r>
            <a:r>
              <a:rPr lang="zh-CN" altLang="en-US" sz="2000" dirty="0">
                <a:solidFill>
                  <a:srgbClr val="595959"/>
                </a:solidFill>
                <a:latin typeface="微软雅黑" panose="020B0503020204020204" pitchFamily="34" charset="-122"/>
                <a:ea typeface="微软雅黑" panose="020B0503020204020204" pitchFamily="34" charset="-122"/>
              </a:rPr>
              <a:t>的页面交互效果。</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标注 5">
            <a:extLst>
              <a:ext uri="{FF2B5EF4-FFF2-40B4-BE49-F238E27FC236}">
                <a16:creationId xmlns:a16="http://schemas.microsoft.com/office/drawing/2014/main" id="{270982CC-5E33-47B6-B7C4-2203BA045E01}"/>
              </a:ext>
            </a:extLst>
          </p:cNvPr>
          <p:cNvSpPr/>
          <p:nvPr/>
        </p:nvSpPr>
        <p:spPr>
          <a:xfrm>
            <a:off x="1702718" y="1197546"/>
            <a:ext cx="5239548" cy="2621434"/>
          </a:xfrm>
          <a:prstGeom prst="cloudCallout">
            <a:avLst>
              <a:gd name="adj1" fmla="val 64873"/>
              <a:gd name="adj2" fmla="val 423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zh-CN" altLang="en-US" sz="1800" dirty="0">
                <a:latin typeface="微软雅黑" panose="020B0503020204020204" pitchFamily="34" charset="-122"/>
                <a:ea typeface="微软雅黑" panose="020B0503020204020204" pitchFamily="34" charset="-122"/>
              </a:rPr>
              <a:t>我们知道，事件需要先注册，然后才能使用。除了通过将对象的事件属性赋值一个事件处理函数来完成事件的注册外，还有什么其他方法可以完成事件注册？</a:t>
            </a:r>
          </a:p>
        </p:txBody>
      </p:sp>
      <p:pic>
        <p:nvPicPr>
          <p:cNvPr id="8" name="Picture 4">
            <a:extLst>
              <a:ext uri="{FF2B5EF4-FFF2-40B4-BE49-F238E27FC236}">
                <a16:creationId xmlns:a16="http://schemas.microsoft.com/office/drawing/2014/main" id="{078B8346-D9A7-4D69-B9D4-1F6F1A920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6" t="1975" r="11457" b="7902"/>
          <a:stretch>
            <a:fillRect/>
          </a:stretch>
        </p:blipFill>
        <p:spPr bwMode="auto">
          <a:xfrm>
            <a:off x="7911574" y="1456267"/>
            <a:ext cx="2740943" cy="434979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事件监听</a:t>
            </a:r>
          </a:p>
        </p:txBody>
      </p:sp>
    </p:spTree>
    <p:extLst>
      <p:ext uri="{BB962C8B-B14F-4D97-AF65-F5344CB8AC3E}">
        <p14:creationId xmlns:p14="http://schemas.microsoft.com/office/powerpoint/2010/main" val="241796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092818F8-900E-4612-8754-1A79D230BDBB}"/>
              </a:ext>
            </a:extLst>
          </p:cNvPr>
          <p:cNvSpPr txBox="1"/>
          <p:nvPr/>
        </p:nvSpPr>
        <p:spPr>
          <a:xfrm>
            <a:off x="1054646" y="1053530"/>
            <a:ext cx="10153128" cy="1719702"/>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事件的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注册还可以</a:t>
            </a:r>
            <a:r>
              <a:rPr lang="zh-CN" altLang="en-US" sz="2000" dirty="0">
                <a:solidFill>
                  <a:srgbClr val="595959"/>
                </a:solidFill>
                <a:latin typeface="微软雅黑" panose="020B0503020204020204" pitchFamily="34" charset="-122"/>
                <a:ea typeface="微软雅黑" panose="020B0503020204020204" pitchFamily="34" charset="-122"/>
                <a:cs typeface="+mn-ea"/>
              </a:rPr>
              <a:t>通过</a:t>
            </a:r>
            <a:r>
              <a:rPr lang="zh-CN" altLang="en-US" sz="2000" dirty="0">
                <a:solidFill>
                  <a:srgbClr val="1369B3"/>
                </a:solidFill>
                <a:latin typeface="微软雅黑" panose="020B0503020204020204" pitchFamily="34" charset="-122"/>
                <a:ea typeface="微软雅黑" panose="020B0503020204020204" pitchFamily="34" charset="-122"/>
                <a:cs typeface="+mn-ea"/>
              </a:rPr>
              <a:t>事件监听</a:t>
            </a:r>
            <a:r>
              <a:rPr lang="zh-CN" altLang="en-US" sz="2000" dirty="0">
                <a:solidFill>
                  <a:srgbClr val="595959"/>
                </a:solidFill>
                <a:latin typeface="微软雅黑" panose="020B0503020204020204" pitchFamily="34" charset="-122"/>
                <a:ea typeface="微软雅黑" panose="020B0503020204020204" pitchFamily="34" charset="-122"/>
                <a:cs typeface="+mn-ea"/>
              </a:rPr>
              <a:t>的方式实现。</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5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通过</a:t>
            </a:r>
            <a:r>
              <a:rPr lang="zh-CN" altLang="en-US" sz="2000" dirty="0" smtClean="0">
                <a:solidFill>
                  <a:srgbClr val="1369B3"/>
                </a:solidFill>
                <a:latin typeface="微软雅黑" panose="020B0503020204020204" pitchFamily="34" charset="-122"/>
                <a:ea typeface="微软雅黑" panose="020B0503020204020204" pitchFamily="34" charset="-122"/>
              </a:rPr>
              <a:t>事件</a:t>
            </a:r>
            <a:r>
              <a:rPr lang="zh-CN" altLang="en-US" sz="2000" dirty="0">
                <a:solidFill>
                  <a:srgbClr val="1369B3"/>
                </a:solidFill>
                <a:latin typeface="微软雅黑" panose="020B0503020204020204" pitchFamily="34" charset="-122"/>
                <a:ea typeface="微软雅黑" panose="020B0503020204020204" pitchFamily="34" charset="-122"/>
              </a:rPr>
              <a:t>监听</a:t>
            </a:r>
            <a:r>
              <a:rPr lang="zh-CN" altLang="en-US" sz="2000" dirty="0">
                <a:solidFill>
                  <a:srgbClr val="595959"/>
                </a:solidFill>
                <a:latin typeface="微软雅黑" panose="020B0503020204020204" pitchFamily="34" charset="-122"/>
                <a:ea typeface="微软雅黑" panose="020B0503020204020204" pitchFamily="34" charset="-122"/>
              </a:rPr>
              <a:t>可以</a:t>
            </a:r>
            <a:r>
              <a:rPr lang="zh-CN" altLang="en-US" sz="2000" dirty="0" smtClean="0">
                <a:solidFill>
                  <a:srgbClr val="595959"/>
                </a:solidFill>
                <a:latin typeface="微软雅黑" panose="020B0503020204020204" pitchFamily="34" charset="-122"/>
                <a:ea typeface="微软雅黑" panose="020B0503020204020204" pitchFamily="34" charset="-122"/>
              </a:rPr>
              <a:t>给</a:t>
            </a:r>
            <a:r>
              <a:rPr lang="zh-CN" altLang="en-US" sz="2000" dirty="0" smtClean="0">
                <a:solidFill>
                  <a:srgbClr val="1369B3"/>
                </a:solidFill>
                <a:latin typeface="微软雅黑" panose="020B0503020204020204" pitchFamily="34" charset="-122"/>
                <a:ea typeface="微软雅黑" panose="020B0503020204020204" pitchFamily="34" charset="-122"/>
              </a:rPr>
              <a:t>一</a:t>
            </a:r>
            <a:r>
              <a:rPr lang="zh-CN" altLang="en-US" sz="2000" dirty="0">
                <a:solidFill>
                  <a:srgbClr val="1369B3"/>
                </a:solidFill>
                <a:latin typeface="微软雅黑" panose="020B0503020204020204" pitchFamily="34" charset="-122"/>
                <a:ea typeface="微软雅黑" panose="020B0503020204020204" pitchFamily="34" charset="-122"/>
              </a:rPr>
              <a:t>个事件</a:t>
            </a:r>
            <a:r>
              <a:rPr lang="zh-CN" altLang="en-US" sz="2000" dirty="0" smtClean="0">
                <a:solidFill>
                  <a:srgbClr val="1369B3"/>
                </a:solidFill>
                <a:latin typeface="微软雅黑" panose="020B0503020204020204" pitchFamily="34" charset="-122"/>
                <a:ea typeface="微软雅黑" panose="020B0503020204020204" pitchFamily="34" charset="-122"/>
              </a:rPr>
              <a:t>类型</a:t>
            </a:r>
            <a:r>
              <a:rPr lang="zh-CN" altLang="en-US" sz="2000" dirty="0" smtClean="0">
                <a:solidFill>
                  <a:srgbClr val="595959"/>
                </a:solidFill>
                <a:latin typeface="微软雅黑" panose="020B0503020204020204" pitchFamily="34" charset="-122"/>
                <a:ea typeface="微软雅黑" panose="020B0503020204020204" pitchFamily="34" charset="-122"/>
              </a:rPr>
              <a:t>注册</a:t>
            </a:r>
            <a:r>
              <a:rPr lang="zh-CN" altLang="en-US" sz="2000" dirty="0" smtClean="0">
                <a:solidFill>
                  <a:srgbClr val="1369B3"/>
                </a:solidFill>
                <a:latin typeface="微软雅黑" panose="020B0503020204020204" pitchFamily="34" charset="-122"/>
                <a:ea typeface="微软雅黑" panose="020B0503020204020204" pitchFamily="34" charset="-122"/>
              </a:rPr>
              <a:t>多</a:t>
            </a:r>
            <a:r>
              <a:rPr lang="zh-CN" altLang="en-US" sz="2000" dirty="0">
                <a:solidFill>
                  <a:srgbClr val="1369B3"/>
                </a:solidFill>
                <a:latin typeface="微软雅黑" panose="020B0503020204020204" pitchFamily="34" charset="-122"/>
                <a:ea typeface="微软雅黑" panose="020B0503020204020204" pitchFamily="34" charset="-122"/>
              </a:rPr>
              <a:t>个</a:t>
            </a:r>
            <a:r>
              <a:rPr lang="zh-CN" altLang="en-US" sz="2000" dirty="0">
                <a:solidFill>
                  <a:srgbClr val="595959"/>
                </a:solidFill>
                <a:latin typeface="微软雅黑" panose="020B0503020204020204" pitchFamily="34" charset="-122"/>
                <a:ea typeface="微软雅黑" panose="020B0503020204020204" pitchFamily="34" charset="-122"/>
              </a:rPr>
              <a:t>事件处理函数，但这种方式存在</a:t>
            </a:r>
            <a:r>
              <a:rPr lang="zh-CN" altLang="en-US" sz="2000" dirty="0">
                <a:solidFill>
                  <a:srgbClr val="1369B3"/>
                </a:solidFill>
                <a:latin typeface="微软雅黑" panose="020B0503020204020204" pitchFamily="34" charset="-122"/>
                <a:ea typeface="微软雅黑" panose="020B0503020204020204" pitchFamily="34" charset="-122"/>
              </a:rPr>
              <a:t>浏览器兼容</a:t>
            </a:r>
            <a:r>
              <a:rPr lang="zh-CN" altLang="en-US" sz="2000" dirty="0">
                <a:solidFill>
                  <a:srgbClr val="595959"/>
                </a:solidFill>
                <a:latin typeface="微软雅黑" panose="020B0503020204020204" pitchFamily="34" charset="-122"/>
                <a:ea typeface="微软雅黑" panose="020B0503020204020204" pitchFamily="34" charset="-122"/>
              </a:rPr>
              <a:t>问题，我们需要根据不同的浏览器编写相应的代码进行处理。</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事件监听</a:t>
            </a:r>
          </a:p>
        </p:txBody>
      </p:sp>
      <p:sp>
        <p:nvSpPr>
          <p:cNvPr id="13" name="文本框 12">
            <a:extLst>
              <a:ext uri="{FF2B5EF4-FFF2-40B4-BE49-F238E27FC236}">
                <a16:creationId xmlns:a16="http://schemas.microsoft.com/office/drawing/2014/main" id="{3E00817B-A913-4438-A44F-28CF91E9137A}"/>
              </a:ext>
            </a:extLst>
          </p:cNvPr>
          <p:cNvSpPr txBox="1"/>
          <p:nvPr/>
        </p:nvSpPr>
        <p:spPr>
          <a:xfrm>
            <a:off x="1054646" y="2997746"/>
            <a:ext cx="8784976" cy="499624"/>
          </a:xfrm>
          <a:prstGeom prst="rect">
            <a:avLst/>
          </a:prstGeom>
          <a:noFill/>
        </p:spPr>
        <p:txBody>
          <a:bodyPr wrap="square">
            <a:spAutoFit/>
          </a:bodyPr>
          <a:lstStyle/>
          <a:p>
            <a:pPr>
              <a:lnSpc>
                <a:spcPct val="150000"/>
              </a:lnSpc>
            </a:pPr>
            <a:r>
              <a:rPr lang="zh-CN" altLang="en-US" sz="2000" dirty="0">
                <a:solidFill>
                  <a:srgbClr val="1369B2"/>
                </a:solidFill>
                <a:latin typeface="微软雅黑" panose="020B0503020204020204" pitchFamily="34" charset="-122"/>
                <a:ea typeface="微软雅黑" panose="020B0503020204020204" pitchFamily="34" charset="-122"/>
                <a:cs typeface="+mn-ea"/>
              </a:rPr>
              <a:t>浏览器</a:t>
            </a:r>
            <a:r>
              <a:rPr lang="zh-CN" altLang="en-US" sz="2000" dirty="0">
                <a:solidFill>
                  <a:srgbClr val="595959"/>
                </a:solidFill>
                <a:latin typeface="微软雅黑" panose="020B0503020204020204" pitchFamily="34" charset="-122"/>
                <a:ea typeface="微软雅黑" panose="020B0503020204020204" pitchFamily="34" charset="-122"/>
                <a:cs typeface="+mn-ea"/>
              </a:rPr>
              <a:t>分为以下</a:t>
            </a:r>
            <a:r>
              <a:rPr lang="zh-CN" altLang="en-US" sz="2000" dirty="0">
                <a:solidFill>
                  <a:srgbClr val="1369B3"/>
                </a:solidFill>
                <a:latin typeface="微软雅黑" panose="020B0503020204020204" pitchFamily="34" charset="-122"/>
                <a:ea typeface="微软雅黑" panose="020B0503020204020204" pitchFamily="34" charset="-122"/>
                <a:cs typeface="+mn-ea"/>
              </a:rPr>
              <a:t>两大类</a:t>
            </a:r>
            <a:r>
              <a:rPr lang="zh-CN" altLang="en-US" sz="2000" dirty="0">
                <a:solidFill>
                  <a:srgbClr val="1369B2"/>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4" name="Rectangle 11">
            <a:extLst>
              <a:ext uri="{FF2B5EF4-FFF2-40B4-BE49-F238E27FC236}">
                <a16:creationId xmlns:a16="http://schemas.microsoft.com/office/drawing/2014/main" id="{CAAA8021-01CC-497B-9F4A-419E827405A7}"/>
              </a:ext>
            </a:extLst>
          </p:cNvPr>
          <p:cNvSpPr>
            <a:spLocks noChangeArrowheads="1"/>
          </p:cNvSpPr>
          <p:nvPr/>
        </p:nvSpPr>
        <p:spPr bwMode="gray">
          <a:xfrm>
            <a:off x="5760945" y="5177100"/>
            <a:ext cx="1751863" cy="912558"/>
          </a:xfrm>
          <a:prstGeom prst="rect">
            <a:avLst/>
          </a:prstGeom>
          <a:noFill/>
          <a:ln>
            <a:noFill/>
          </a:ln>
        </p:spPr>
        <p:txBody>
          <a:bodyPr wrap="square">
            <a:spAutoFit/>
          </a:bodyPr>
          <a:lstStyle/>
          <a:p>
            <a:pPr algn="ctr"/>
            <a:r>
              <a:rPr lang="zh-CN" altLang="en-US" sz="2665" b="1" dirty="0">
                <a:solidFill>
                  <a:schemeClr val="bg1"/>
                </a:solidFill>
                <a:cs typeface="+mn-ea"/>
                <a:sym typeface="+mn-lt"/>
              </a:rPr>
              <a:t>循环结构语句</a:t>
            </a:r>
          </a:p>
        </p:txBody>
      </p:sp>
      <p:cxnSp>
        <p:nvCxnSpPr>
          <p:cNvPr id="15" name="直接箭头连接符 14">
            <a:extLst>
              <a:ext uri="{FF2B5EF4-FFF2-40B4-BE49-F238E27FC236}">
                <a16:creationId xmlns:a16="http://schemas.microsoft.com/office/drawing/2014/main" id="{CC454BEB-64E9-4108-913C-68F3E400CA1D}"/>
              </a:ext>
            </a:extLst>
          </p:cNvPr>
          <p:cNvCxnSpPr>
            <a:cxnSpLocks/>
          </p:cNvCxnSpPr>
          <p:nvPr/>
        </p:nvCxnSpPr>
        <p:spPr>
          <a:xfrm flipV="1">
            <a:off x="3568870" y="4289487"/>
            <a:ext cx="1996251" cy="34014"/>
          </a:xfrm>
          <a:prstGeom prst="straightConnector1">
            <a:avLst/>
          </a:prstGeom>
          <a:ln>
            <a:solidFill>
              <a:srgbClr val="59595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MH_SubTitle_1">
            <a:extLst>
              <a:ext uri="{FF2B5EF4-FFF2-40B4-BE49-F238E27FC236}">
                <a16:creationId xmlns:a16="http://schemas.microsoft.com/office/drawing/2014/main" id="{84E6E1AD-2ECE-4BA0-91A4-C9A1BBB1C748}"/>
              </a:ext>
            </a:extLst>
          </p:cNvPr>
          <p:cNvSpPr/>
          <p:nvPr>
            <p:custDataLst>
              <p:tags r:id="rId1"/>
            </p:custDataLst>
          </p:nvPr>
        </p:nvSpPr>
        <p:spPr>
          <a:xfrm>
            <a:off x="5562005" y="4028980"/>
            <a:ext cx="3608437" cy="51117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zh-CN" altLang="zh-CN" sz="1800" dirty="0">
                <a:solidFill>
                  <a:srgbClr val="FFFFFF"/>
                </a:solidFill>
                <a:latin typeface="Microsoft YaHei" panose="020B0503020204020204" pitchFamily="34" charset="-122"/>
                <a:ea typeface="Microsoft YaHei" panose="020B0503020204020204" pitchFamily="34" charset="-122"/>
              </a:rPr>
              <a:t>早期版本</a:t>
            </a:r>
            <a:r>
              <a:rPr lang="en-US" altLang="zh-CN" sz="1800" dirty="0">
                <a:solidFill>
                  <a:srgbClr val="FFFFFF"/>
                </a:solidFill>
                <a:latin typeface="Microsoft YaHei" panose="020B0503020204020204" pitchFamily="34" charset="-122"/>
                <a:ea typeface="Microsoft YaHei" panose="020B0503020204020204" pitchFamily="34" charset="-122"/>
              </a:rPr>
              <a:t>IE</a:t>
            </a:r>
            <a:r>
              <a:rPr lang="zh-CN" altLang="zh-CN" sz="1800" dirty="0" smtClean="0">
                <a:solidFill>
                  <a:srgbClr val="FFFFFF"/>
                </a:solidFill>
                <a:latin typeface="Microsoft YaHei" panose="020B0503020204020204" pitchFamily="34" charset="-122"/>
                <a:ea typeface="Microsoft YaHei" panose="020B0503020204020204" pitchFamily="34" charset="-122"/>
              </a:rPr>
              <a:t>浏览器</a:t>
            </a:r>
            <a:endParaRPr lang="zh-CN" altLang="en-US" sz="1800" dirty="0">
              <a:solidFill>
                <a:srgbClr val="FFFFFF"/>
              </a:solidFill>
              <a:latin typeface="Microsoft YaHei" panose="020B0503020204020204" pitchFamily="34" charset="-122"/>
              <a:ea typeface="Microsoft YaHei" panose="020B0503020204020204" pitchFamily="34" charset="-122"/>
            </a:endParaRPr>
          </a:p>
        </p:txBody>
      </p:sp>
      <p:cxnSp>
        <p:nvCxnSpPr>
          <p:cNvPr id="17" name="直接箭头连接符 16">
            <a:extLst>
              <a:ext uri="{FF2B5EF4-FFF2-40B4-BE49-F238E27FC236}">
                <a16:creationId xmlns:a16="http://schemas.microsoft.com/office/drawing/2014/main" id="{E873F57C-92AA-4EAE-80DB-7E24991E0B3F}"/>
              </a:ext>
            </a:extLst>
          </p:cNvPr>
          <p:cNvCxnSpPr>
            <a:cxnSpLocks/>
          </p:cNvCxnSpPr>
          <p:nvPr/>
        </p:nvCxnSpPr>
        <p:spPr>
          <a:xfrm flipV="1">
            <a:off x="3522578" y="5594432"/>
            <a:ext cx="2057633" cy="4"/>
          </a:xfrm>
          <a:prstGeom prst="straightConnector1">
            <a:avLst/>
          </a:prstGeom>
          <a:ln>
            <a:solidFill>
              <a:srgbClr val="59595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MH_SubTitle_1">
            <a:extLst>
              <a:ext uri="{FF2B5EF4-FFF2-40B4-BE49-F238E27FC236}">
                <a16:creationId xmlns:a16="http://schemas.microsoft.com/office/drawing/2014/main" id="{E978B69C-C790-4C54-965E-FCC515953CC8}"/>
              </a:ext>
            </a:extLst>
          </p:cNvPr>
          <p:cNvSpPr/>
          <p:nvPr>
            <p:custDataLst>
              <p:tags r:id="rId2"/>
            </p:custDataLst>
          </p:nvPr>
        </p:nvSpPr>
        <p:spPr>
          <a:xfrm>
            <a:off x="5589345" y="5338844"/>
            <a:ext cx="3602205" cy="51117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lvl="0" algn="ctr" defTabSz="914400">
              <a:defRPr/>
            </a:pPr>
            <a:r>
              <a:rPr lang="zh-CN" altLang="en-US" sz="1800" dirty="0">
                <a:solidFill>
                  <a:srgbClr val="FFFFFF"/>
                </a:solidFill>
                <a:latin typeface="Microsoft YaHei" panose="020B0503020204020204" pitchFamily="34" charset="-122"/>
                <a:ea typeface="Microsoft YaHei" panose="020B0503020204020204" pitchFamily="34" charset="-122"/>
              </a:rPr>
              <a:t>新版浏览器</a:t>
            </a:r>
            <a:endParaRPr kumimoji="0" lang="zh-CN" altLang="en-US" sz="18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endParaRPr>
          </a:p>
        </p:txBody>
      </p:sp>
      <p:sp>
        <p:nvSpPr>
          <p:cNvPr id="21" name="文本框 20">
            <a:extLst>
              <a:ext uri="{FF2B5EF4-FFF2-40B4-BE49-F238E27FC236}">
                <a16:creationId xmlns:a16="http://schemas.microsoft.com/office/drawing/2014/main" id="{03CFD7E8-3849-496D-BBE6-EFB169C12057}"/>
              </a:ext>
            </a:extLst>
          </p:cNvPr>
          <p:cNvSpPr txBox="1"/>
          <p:nvPr/>
        </p:nvSpPr>
        <p:spPr>
          <a:xfrm>
            <a:off x="3125789" y="4690121"/>
            <a:ext cx="1535634" cy="461665"/>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循环语句</a:t>
            </a:r>
          </a:p>
        </p:txBody>
      </p:sp>
      <p:sp>
        <p:nvSpPr>
          <p:cNvPr id="22" name="六边形 21">
            <a:extLst>
              <a:ext uri="{FF2B5EF4-FFF2-40B4-BE49-F238E27FC236}">
                <a16:creationId xmlns:a16="http://schemas.microsoft.com/office/drawing/2014/main" id="{49F947BF-09E8-45A6-9D0C-4AAB5B299F14}"/>
              </a:ext>
            </a:extLst>
          </p:cNvPr>
          <p:cNvSpPr/>
          <p:nvPr/>
        </p:nvSpPr>
        <p:spPr>
          <a:xfrm>
            <a:off x="2330614" y="4258073"/>
            <a:ext cx="1587263" cy="1368152"/>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b="1" dirty="0">
                <a:latin typeface="Microsoft YaHei" panose="020B0503020204020204" pitchFamily="34" charset="-122"/>
                <a:ea typeface="Microsoft YaHei" panose="020B0503020204020204" pitchFamily="34" charset="-122"/>
                <a:cs typeface="+mn-ea"/>
                <a:sym typeface="+mn-lt"/>
              </a:rPr>
              <a:t>浏览器分类</a:t>
            </a:r>
          </a:p>
        </p:txBody>
      </p:sp>
    </p:spTree>
    <p:extLst>
      <p:ext uri="{BB962C8B-B14F-4D97-AF65-F5344CB8AC3E}">
        <p14:creationId xmlns:p14="http://schemas.microsoft.com/office/powerpoint/2010/main" val="2516736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092818F8-900E-4612-8754-1A79D230BDBB}"/>
              </a:ext>
            </a:extLst>
          </p:cNvPr>
          <p:cNvSpPr txBox="1"/>
          <p:nvPr/>
        </p:nvSpPr>
        <p:spPr>
          <a:xfrm>
            <a:off x="1054646" y="1053530"/>
            <a:ext cx="10153128"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zh-CN" altLang="en-US" sz="2000" dirty="0">
                <a:solidFill>
                  <a:srgbClr val="1369B3"/>
                </a:solidFill>
                <a:latin typeface="微软雅黑" panose="020B0503020204020204" pitchFamily="34" charset="-122"/>
                <a:ea typeface="微软雅黑" panose="020B0503020204020204" pitchFamily="34" charset="-122"/>
                <a:cs typeface="+mn-ea"/>
              </a:rPr>
              <a:t>早期版本</a:t>
            </a:r>
            <a:r>
              <a:rPr lang="en-US" altLang="zh-CN" sz="2000" dirty="0">
                <a:solidFill>
                  <a:srgbClr val="1369B3"/>
                </a:solidFill>
                <a:latin typeface="微软雅黑" panose="020B0503020204020204" pitchFamily="34" charset="-122"/>
                <a:ea typeface="微软雅黑" panose="020B0503020204020204" pitchFamily="34" charset="-122"/>
                <a:cs typeface="+mn-ea"/>
              </a:rPr>
              <a:t>IE</a:t>
            </a:r>
            <a:r>
              <a:rPr lang="zh-CN" altLang="en-US" sz="2000" dirty="0">
                <a:solidFill>
                  <a:srgbClr val="1369B3"/>
                </a:solidFill>
                <a:latin typeface="微软雅黑" panose="020B0503020204020204" pitchFamily="34" charset="-122"/>
                <a:ea typeface="微软雅黑" panose="020B0503020204020204" pitchFamily="34" charset="-122"/>
                <a:cs typeface="+mn-ea"/>
              </a:rPr>
              <a:t>浏览器</a:t>
            </a:r>
            <a:r>
              <a:rPr lang="zh-CN" altLang="en-US" sz="2000" dirty="0">
                <a:solidFill>
                  <a:srgbClr val="595959"/>
                </a:solidFill>
                <a:latin typeface="微软雅黑" panose="020B0503020204020204" pitchFamily="34" charset="-122"/>
                <a:ea typeface="微软雅黑" panose="020B0503020204020204" pitchFamily="34" charset="-122"/>
                <a:cs typeface="+mn-ea"/>
              </a:rPr>
              <a:t>中，事件监听的</a:t>
            </a:r>
            <a:r>
              <a:rPr lang="zh-CN" altLang="en-US" sz="2000" dirty="0">
                <a:solidFill>
                  <a:srgbClr val="1369B3"/>
                </a:solidFill>
                <a:latin typeface="微软雅黑" panose="020B0503020204020204" pitchFamily="34" charset="-122"/>
                <a:ea typeface="微软雅黑" panose="020B0503020204020204" pitchFamily="34" charset="-122"/>
                <a:cs typeface="+mn-ea"/>
              </a:rPr>
              <a:t>语法格式</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事件监听</a:t>
            </a:r>
          </a:p>
        </p:txBody>
      </p:sp>
      <p:sp>
        <p:nvSpPr>
          <p:cNvPr id="7" name="文本框 6">
            <a:extLst>
              <a:ext uri="{FF2B5EF4-FFF2-40B4-BE49-F238E27FC236}">
                <a16:creationId xmlns:a16="http://schemas.microsoft.com/office/drawing/2014/main" id="{AB13F4B9-C4A3-4163-9384-AECFF762958A}"/>
              </a:ext>
            </a:extLst>
          </p:cNvPr>
          <p:cNvSpPr txBox="1"/>
          <p:nvPr/>
        </p:nvSpPr>
        <p:spPr>
          <a:xfrm>
            <a:off x="1702718" y="2975954"/>
            <a:ext cx="7200800" cy="577081"/>
          </a:xfrm>
          <a:prstGeom prst="rect">
            <a:avLst/>
          </a:prstGeom>
          <a:solidFill>
            <a:srgbClr val="F2F2F2"/>
          </a:solidFill>
        </p:spPr>
        <p:txBody>
          <a:bodyPr wrap="square" rtlCol="0">
            <a:spAutoFit/>
          </a:bodyPr>
          <a:lstStyle/>
          <a:p>
            <a:pPr lvl="1">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对象</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attachEvent</a:t>
            </a:r>
            <a:r>
              <a:rPr lang="en-US" altLang="zh-CN" sz="2000" dirty="0">
                <a:solidFill>
                  <a:srgbClr val="595959"/>
                </a:solidFill>
                <a:latin typeface="微软雅黑" panose="020B0503020204020204" pitchFamily="34" charset="-122"/>
                <a:ea typeface="微软雅黑" panose="020B0503020204020204" pitchFamily="34" charset="-122"/>
                <a:cs typeface="+mn-ea"/>
              </a:rPr>
              <a:t>(type, callback);</a:t>
            </a: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6F50A5FC-EF7B-42D2-86B4-B769A325ACB0}"/>
              </a:ext>
            </a:extLst>
          </p:cNvPr>
          <p:cNvSpPr txBox="1"/>
          <p:nvPr/>
        </p:nvSpPr>
        <p:spPr>
          <a:xfrm>
            <a:off x="4078982" y="1888713"/>
            <a:ext cx="1368152" cy="553998"/>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事件类型</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3" name="直接箭头连接符 12">
            <a:extLst>
              <a:ext uri="{FF2B5EF4-FFF2-40B4-BE49-F238E27FC236}">
                <a16:creationId xmlns:a16="http://schemas.microsoft.com/office/drawing/2014/main" id="{7DE94597-22E2-4183-8463-30D96F359808}"/>
              </a:ext>
            </a:extLst>
          </p:cNvPr>
          <p:cNvCxnSpPr/>
          <p:nvPr/>
        </p:nvCxnSpPr>
        <p:spPr>
          <a:xfrm flipV="1">
            <a:off x="4727054" y="2417770"/>
            <a:ext cx="0"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3099024F-B6C2-409B-A575-3CBDF153F084}"/>
              </a:ext>
            </a:extLst>
          </p:cNvPr>
          <p:cNvSpPr/>
          <p:nvPr/>
        </p:nvSpPr>
        <p:spPr>
          <a:xfrm>
            <a:off x="4482226" y="3065842"/>
            <a:ext cx="532860"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6F50A5FC-EF7B-42D2-86B4-B769A325ACB0}"/>
              </a:ext>
            </a:extLst>
          </p:cNvPr>
          <p:cNvSpPr txBox="1"/>
          <p:nvPr/>
        </p:nvSpPr>
        <p:spPr>
          <a:xfrm>
            <a:off x="4937906" y="4587123"/>
            <a:ext cx="2021396" cy="553998"/>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事件处理函数</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6" name="直接箭头连接符 15">
            <a:extLst>
              <a:ext uri="{FF2B5EF4-FFF2-40B4-BE49-F238E27FC236}">
                <a16:creationId xmlns:a16="http://schemas.microsoft.com/office/drawing/2014/main" id="{7DE94597-22E2-4183-8463-30D96F359808}"/>
              </a:ext>
            </a:extLst>
          </p:cNvPr>
          <p:cNvCxnSpPr/>
          <p:nvPr/>
        </p:nvCxnSpPr>
        <p:spPr>
          <a:xfrm>
            <a:off x="5621982" y="3463146"/>
            <a:ext cx="0" cy="1123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3099024F-B6C2-409B-A575-3CBDF153F084}"/>
              </a:ext>
            </a:extLst>
          </p:cNvPr>
          <p:cNvSpPr/>
          <p:nvPr/>
        </p:nvSpPr>
        <p:spPr>
          <a:xfrm>
            <a:off x="5087094" y="3069754"/>
            <a:ext cx="1029714"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8574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092818F8-900E-4612-8754-1A79D230BDBB}"/>
              </a:ext>
            </a:extLst>
          </p:cNvPr>
          <p:cNvSpPr txBox="1"/>
          <p:nvPr/>
        </p:nvSpPr>
        <p:spPr>
          <a:xfrm>
            <a:off x="1054646" y="1053530"/>
            <a:ext cx="10153128"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zh-CN" altLang="en-US" sz="2000" dirty="0">
                <a:solidFill>
                  <a:srgbClr val="1369B3"/>
                </a:solidFill>
                <a:latin typeface="微软雅黑" panose="020B0503020204020204" pitchFamily="34" charset="-122"/>
                <a:ea typeface="微软雅黑" panose="020B0503020204020204" pitchFamily="34" charset="-122"/>
                <a:cs typeface="+mn-ea"/>
              </a:rPr>
              <a:t>新版浏览器</a:t>
            </a:r>
            <a:r>
              <a:rPr lang="zh-CN" altLang="en-US" sz="2000" dirty="0">
                <a:solidFill>
                  <a:srgbClr val="595959"/>
                </a:solidFill>
                <a:latin typeface="微软雅黑" panose="020B0503020204020204" pitchFamily="34" charset="-122"/>
                <a:ea typeface="微软雅黑" panose="020B0503020204020204" pitchFamily="34" charset="-122"/>
                <a:cs typeface="+mn-ea"/>
              </a:rPr>
              <a:t>中，事件监听的</a:t>
            </a:r>
            <a:r>
              <a:rPr lang="zh-CN" altLang="en-US" sz="2000" dirty="0">
                <a:solidFill>
                  <a:srgbClr val="1369B3"/>
                </a:solidFill>
                <a:latin typeface="微软雅黑" panose="020B0503020204020204" pitchFamily="34" charset="-122"/>
                <a:ea typeface="微软雅黑" panose="020B0503020204020204" pitchFamily="34" charset="-122"/>
                <a:cs typeface="+mn-ea"/>
              </a:rPr>
              <a:t>语法格式</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事件监听</a:t>
            </a:r>
          </a:p>
        </p:txBody>
      </p:sp>
      <p:sp>
        <p:nvSpPr>
          <p:cNvPr id="7" name="文本框 6">
            <a:extLst>
              <a:ext uri="{FF2B5EF4-FFF2-40B4-BE49-F238E27FC236}">
                <a16:creationId xmlns:a16="http://schemas.microsoft.com/office/drawing/2014/main" id="{AB13F4B9-C4A3-4163-9384-AECFF762958A}"/>
              </a:ext>
            </a:extLst>
          </p:cNvPr>
          <p:cNvSpPr txBox="1"/>
          <p:nvPr/>
        </p:nvSpPr>
        <p:spPr>
          <a:xfrm>
            <a:off x="1358826" y="3006216"/>
            <a:ext cx="7200800" cy="577081"/>
          </a:xfrm>
          <a:prstGeom prst="rect">
            <a:avLst/>
          </a:prstGeom>
          <a:solidFill>
            <a:srgbClr val="F2F2F2"/>
          </a:solidFill>
        </p:spPr>
        <p:txBody>
          <a:bodyPr wrap="square" rtlCol="0">
            <a:spAutoFit/>
          </a:bodyPr>
          <a:lstStyle/>
          <a:p>
            <a:pPr lvl="1">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对象</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addEventListener</a:t>
            </a:r>
            <a:r>
              <a:rPr lang="en-US" altLang="zh-CN" sz="2000" dirty="0">
                <a:solidFill>
                  <a:srgbClr val="595959"/>
                </a:solidFill>
                <a:latin typeface="微软雅黑" panose="020B0503020204020204" pitchFamily="34" charset="-122"/>
                <a:ea typeface="微软雅黑" panose="020B0503020204020204" pitchFamily="34" charset="-122"/>
                <a:cs typeface="+mn-ea"/>
              </a:rPr>
              <a:t>(type, callback, [capture]);</a:t>
            </a: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6F50A5FC-EF7B-42D2-86B4-B769A325ACB0}"/>
              </a:ext>
            </a:extLst>
          </p:cNvPr>
          <p:cNvSpPr txBox="1"/>
          <p:nvPr/>
        </p:nvSpPr>
        <p:spPr>
          <a:xfrm>
            <a:off x="4347158" y="1918239"/>
            <a:ext cx="1368152" cy="553998"/>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事件类型</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3" name="直接箭头连接符 12">
            <a:extLst>
              <a:ext uri="{FF2B5EF4-FFF2-40B4-BE49-F238E27FC236}">
                <a16:creationId xmlns:a16="http://schemas.microsoft.com/office/drawing/2014/main" id="{7DE94597-22E2-4183-8463-30D96F359808}"/>
              </a:ext>
            </a:extLst>
          </p:cNvPr>
          <p:cNvCxnSpPr/>
          <p:nvPr/>
        </p:nvCxnSpPr>
        <p:spPr>
          <a:xfrm flipV="1">
            <a:off x="5031234" y="2403088"/>
            <a:ext cx="0"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3099024F-B6C2-409B-A575-3CBDF153F084}"/>
              </a:ext>
            </a:extLst>
          </p:cNvPr>
          <p:cNvSpPr/>
          <p:nvPr/>
        </p:nvSpPr>
        <p:spPr>
          <a:xfrm>
            <a:off x="4815210" y="3051160"/>
            <a:ext cx="504056"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6F50A5FC-EF7B-42D2-86B4-B769A325ACB0}"/>
              </a:ext>
            </a:extLst>
          </p:cNvPr>
          <p:cNvSpPr txBox="1"/>
          <p:nvPr/>
        </p:nvSpPr>
        <p:spPr>
          <a:xfrm>
            <a:off x="4959226" y="4490234"/>
            <a:ext cx="2021396" cy="553998"/>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事件处理函数</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6" name="直接箭头连接符 15">
            <a:extLst>
              <a:ext uri="{FF2B5EF4-FFF2-40B4-BE49-F238E27FC236}">
                <a16:creationId xmlns:a16="http://schemas.microsoft.com/office/drawing/2014/main" id="{7DE94597-22E2-4183-8463-30D96F359808}"/>
              </a:ext>
            </a:extLst>
          </p:cNvPr>
          <p:cNvCxnSpPr/>
          <p:nvPr/>
        </p:nvCxnSpPr>
        <p:spPr>
          <a:xfrm>
            <a:off x="5963531" y="3493408"/>
            <a:ext cx="0" cy="1123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3099024F-B6C2-409B-A575-3CBDF153F084}"/>
              </a:ext>
            </a:extLst>
          </p:cNvPr>
          <p:cNvSpPr/>
          <p:nvPr/>
        </p:nvSpPr>
        <p:spPr>
          <a:xfrm>
            <a:off x="5488485" y="3096104"/>
            <a:ext cx="936104"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6F50A5FC-EF7B-42D2-86B4-B769A325ACB0}"/>
              </a:ext>
            </a:extLst>
          </p:cNvPr>
          <p:cNvSpPr txBox="1"/>
          <p:nvPr/>
        </p:nvSpPr>
        <p:spPr>
          <a:xfrm>
            <a:off x="6025784" y="1629594"/>
            <a:ext cx="5181990" cy="923330"/>
          </a:xfrm>
          <a:prstGeom prst="rect">
            <a:avLst/>
          </a:prstGeom>
          <a:noFill/>
        </p:spPr>
        <p:txBody>
          <a:bodyPr wrap="square">
            <a:spAutoFit/>
          </a:bodyPr>
          <a:lstStyle/>
          <a:p>
            <a:pPr>
              <a:lnSpc>
                <a:spcPct val="150000"/>
              </a:lnSpc>
            </a:pPr>
            <a:r>
              <a:rPr lang="en-US" altLang="zh-CN" sz="1800" dirty="0">
                <a:solidFill>
                  <a:srgbClr val="FF0000"/>
                </a:solidFill>
                <a:latin typeface="微软雅黑" panose="020B0503020204020204" pitchFamily="34" charset="-122"/>
                <a:ea typeface="微软雅黑" panose="020B0503020204020204" pitchFamily="34" charset="-122"/>
              </a:rPr>
              <a:t>false</a:t>
            </a:r>
            <a:r>
              <a:rPr lang="zh-CN" altLang="en-US" sz="1800" dirty="0">
                <a:solidFill>
                  <a:srgbClr val="FF0000"/>
                </a:solidFill>
                <a:latin typeface="微软雅黑" panose="020B0503020204020204" pitchFamily="34" charset="-122"/>
                <a:ea typeface="微软雅黑" panose="020B0503020204020204" pitchFamily="34" charset="-122"/>
              </a:rPr>
              <a:t>（默认值</a:t>
            </a:r>
            <a:r>
              <a:rPr lang="zh-CN" altLang="en-US" sz="1800" dirty="0" smtClean="0">
                <a:solidFill>
                  <a:srgbClr val="FF0000"/>
                </a:solidFill>
                <a:latin typeface="微软雅黑" panose="020B0503020204020204" pitchFamily="34" charset="-122"/>
                <a:ea typeface="微软雅黑" panose="020B0503020204020204" pitchFamily="34" charset="-122"/>
              </a:rPr>
              <a:t>）表示在</a:t>
            </a:r>
            <a:r>
              <a:rPr lang="zh-CN" altLang="en-US" sz="1800" dirty="0">
                <a:solidFill>
                  <a:srgbClr val="FF0000"/>
                </a:solidFill>
                <a:latin typeface="微软雅黑" panose="020B0503020204020204" pitchFamily="34" charset="-122"/>
                <a:ea typeface="微软雅黑" panose="020B0503020204020204" pitchFamily="34" charset="-122"/>
              </a:rPr>
              <a:t>冒泡阶段完成事件处理</a:t>
            </a:r>
            <a:endParaRPr lang="en-US" altLang="zh-CN" sz="18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rgbClr val="FF0000"/>
                </a:solidFill>
                <a:latin typeface="微软雅黑" panose="020B0503020204020204" pitchFamily="34" charset="-122"/>
                <a:ea typeface="微软雅黑" panose="020B0503020204020204" pitchFamily="34" charset="-122"/>
              </a:rPr>
              <a:t>true</a:t>
            </a:r>
            <a:r>
              <a:rPr lang="zh-CN" altLang="en-US" sz="1800" dirty="0" smtClean="0">
                <a:solidFill>
                  <a:srgbClr val="FF0000"/>
                </a:solidFill>
                <a:latin typeface="微软雅黑" panose="020B0503020204020204" pitchFamily="34" charset="-122"/>
                <a:ea typeface="微软雅黑" panose="020B0503020204020204" pitchFamily="34" charset="-122"/>
              </a:rPr>
              <a:t>表示在</a:t>
            </a:r>
            <a:r>
              <a:rPr lang="zh-CN" altLang="en-US" sz="1800" dirty="0">
                <a:solidFill>
                  <a:srgbClr val="FF0000"/>
                </a:solidFill>
                <a:latin typeface="微软雅黑" panose="020B0503020204020204" pitchFamily="34" charset="-122"/>
                <a:ea typeface="微软雅黑" panose="020B0503020204020204" pitchFamily="34" charset="-122"/>
              </a:rPr>
              <a:t>捕获阶段完成事件处理</a:t>
            </a:r>
            <a:endParaRPr lang="en-US" altLang="zh-CN" sz="1800"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3099024F-B6C2-409B-A575-3CBDF153F084}"/>
              </a:ext>
            </a:extLst>
          </p:cNvPr>
          <p:cNvSpPr/>
          <p:nvPr/>
        </p:nvSpPr>
        <p:spPr>
          <a:xfrm>
            <a:off x="6593808" y="3100016"/>
            <a:ext cx="1101722"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7DE94597-22E2-4183-8463-30D96F359808}"/>
              </a:ext>
            </a:extLst>
          </p:cNvPr>
          <p:cNvCxnSpPr/>
          <p:nvPr/>
        </p:nvCxnSpPr>
        <p:spPr>
          <a:xfrm flipV="1">
            <a:off x="7119466" y="2448032"/>
            <a:ext cx="0"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717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61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事件移除</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，能够完成</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事件的移除</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事件移除</a:t>
            </a:r>
          </a:p>
        </p:txBody>
      </p:sp>
    </p:spTree>
    <p:extLst>
      <p:ext uri="{BB962C8B-B14F-4D97-AF65-F5344CB8AC3E}">
        <p14:creationId xmlns:p14="http://schemas.microsoft.com/office/powerpoint/2010/main" val="1003474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事件移除</a:t>
            </a:r>
          </a:p>
        </p:txBody>
      </p:sp>
      <p:sp>
        <p:nvSpPr>
          <p:cNvPr id="3" name="文本框 2">
            <a:extLst>
              <a:ext uri="{FF2B5EF4-FFF2-40B4-BE49-F238E27FC236}">
                <a16:creationId xmlns:a16="http://schemas.microsoft.com/office/drawing/2014/main" id="{B4FE521A-10EC-4226-90AD-B8CC4F2A8685}"/>
              </a:ext>
            </a:extLst>
          </p:cNvPr>
          <p:cNvSpPr txBox="1"/>
          <p:nvPr/>
        </p:nvSpPr>
        <p:spPr>
          <a:xfrm>
            <a:off x="1054645" y="1269554"/>
            <a:ext cx="10419861" cy="499624"/>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事件移除</a:t>
            </a:r>
            <a:r>
              <a:rPr lang="zh-CN" altLang="en-US" sz="2000" dirty="0">
                <a:solidFill>
                  <a:srgbClr val="595959"/>
                </a:solidFill>
                <a:latin typeface="微软雅黑" panose="020B0503020204020204" pitchFamily="34" charset="-122"/>
                <a:ea typeface="微软雅黑" panose="020B0503020204020204" pitchFamily="34" charset="-122"/>
                <a:cs typeface="+mn-ea"/>
              </a:rPr>
              <a:t>：不同方式注册的事件移除方式不同，并且需要考虑兼容性问题。</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4" name="文本框 3">
            <a:extLst>
              <a:ext uri="{FF2B5EF4-FFF2-40B4-BE49-F238E27FC236}">
                <a16:creationId xmlns:a16="http://schemas.microsoft.com/office/drawing/2014/main" id="{1A4EF49C-F0B1-4E15-8EC4-07F00171B7DD}"/>
              </a:ext>
            </a:extLst>
          </p:cNvPr>
          <p:cNvSpPr txBox="1"/>
          <p:nvPr/>
        </p:nvSpPr>
        <p:spPr>
          <a:xfrm>
            <a:off x="2143528" y="4109400"/>
            <a:ext cx="7192038" cy="499624"/>
          </a:xfrm>
          <a:prstGeom prst="rect">
            <a:avLst/>
          </a:prstGeom>
          <a:solidFill>
            <a:srgbClr val="F2F2F2"/>
          </a:solidFill>
        </p:spPr>
        <p:txBody>
          <a:bodyPr wrap="square" rtlCol="0">
            <a:spAutoFit/>
          </a:bodyPr>
          <a:lstStyle/>
          <a:p>
            <a:pPr lvl="1">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对象</a:t>
            </a:r>
            <a:r>
              <a:rPr lang="en-US" altLang="zh-CN" sz="2000" dirty="0">
                <a:solidFill>
                  <a:srgbClr val="595959"/>
                </a:solidFill>
                <a:latin typeface="微软雅黑" panose="020B0503020204020204" pitchFamily="34" charset="-122"/>
                <a:ea typeface="微软雅黑" panose="020B0503020204020204" pitchFamily="34" charset="-122"/>
                <a:cs typeface="+mn-ea"/>
              </a:rPr>
              <a:t>.onclick = null;</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
        <p:nvSpPr>
          <p:cNvPr id="8" name="矩形 7">
            <a:extLst>
              <a:ext uri="{FF2B5EF4-FFF2-40B4-BE49-F238E27FC236}">
                <a16:creationId xmlns:a16="http://schemas.microsoft.com/office/drawing/2014/main" id="{65CAAB6C-B570-4C62-B668-4FD8BAF2A0B3}"/>
              </a:ext>
            </a:extLst>
          </p:cNvPr>
          <p:cNvSpPr/>
          <p:nvPr/>
        </p:nvSpPr>
        <p:spPr>
          <a:xfrm>
            <a:off x="4519792" y="4181408"/>
            <a:ext cx="502394" cy="47252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1337864A-E998-4616-96F8-938E73F47BC6}"/>
              </a:ext>
            </a:extLst>
          </p:cNvPr>
          <p:cNvCxnSpPr/>
          <p:nvPr/>
        </p:nvCxnSpPr>
        <p:spPr>
          <a:xfrm flipV="1">
            <a:off x="4735816" y="3563970"/>
            <a:ext cx="0"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CE8592F0-C100-4FF5-9366-C60DB851CEAC}"/>
              </a:ext>
            </a:extLst>
          </p:cNvPr>
          <p:cNvSpPr txBox="1"/>
          <p:nvPr/>
        </p:nvSpPr>
        <p:spPr>
          <a:xfrm>
            <a:off x="2811740" y="3124191"/>
            <a:ext cx="3416104" cy="499624"/>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设置为</a:t>
            </a:r>
            <a:r>
              <a:rPr lang="en-US" altLang="zh-CN" sz="2000" dirty="0">
                <a:solidFill>
                  <a:srgbClr val="FF0000"/>
                </a:solidFill>
                <a:latin typeface="微软雅黑" panose="020B0503020204020204" pitchFamily="34" charset="-122"/>
                <a:ea typeface="微软雅黑" panose="020B0503020204020204" pitchFamily="34" charset="-122"/>
              </a:rPr>
              <a:t>null</a:t>
            </a:r>
            <a:r>
              <a:rPr lang="zh-CN" altLang="en-US" sz="2000" dirty="0">
                <a:solidFill>
                  <a:srgbClr val="FF0000"/>
                </a:solidFill>
                <a:latin typeface="微软雅黑" panose="020B0503020204020204" pitchFamily="34" charset="-122"/>
                <a:ea typeface="微软雅黑" panose="020B0503020204020204" pitchFamily="34" charset="-122"/>
              </a:rPr>
              <a:t>，即可移除事件</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F95B847E-A181-485F-BD0A-51EA6D27335C}"/>
              </a:ext>
            </a:extLst>
          </p:cNvPr>
          <p:cNvSpPr txBox="1"/>
          <p:nvPr/>
        </p:nvSpPr>
        <p:spPr>
          <a:xfrm>
            <a:off x="1054647" y="2349674"/>
            <a:ext cx="5904656"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移除</a:t>
            </a:r>
            <a:r>
              <a:rPr lang="zh-CN" altLang="en-US" sz="2000" dirty="0">
                <a:solidFill>
                  <a:srgbClr val="1369B3"/>
                </a:solidFill>
                <a:latin typeface="微软雅黑" panose="020B0503020204020204" pitchFamily="34" charset="-122"/>
                <a:ea typeface="微软雅黑" panose="020B0503020204020204" pitchFamily="34" charset="-122"/>
                <a:cs typeface="+mn-ea"/>
              </a:rPr>
              <a:t>传统方式</a:t>
            </a:r>
            <a:r>
              <a:rPr lang="zh-CN" altLang="en-US" sz="2000" dirty="0">
                <a:solidFill>
                  <a:srgbClr val="595959"/>
                </a:solidFill>
                <a:latin typeface="微软雅黑" panose="020B0503020204020204" pitchFamily="34" charset="-122"/>
                <a:ea typeface="微软雅黑" panose="020B0503020204020204" pitchFamily="34" charset="-122"/>
                <a:cs typeface="+mn-ea"/>
              </a:rPr>
              <a:t>注册的事件，语法格式如下。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121259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7.3.2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事件移除</a:t>
            </a:r>
          </a:p>
        </p:txBody>
      </p:sp>
      <p:sp>
        <p:nvSpPr>
          <p:cNvPr id="3" name="文本框 2">
            <a:extLst>
              <a:ext uri="{FF2B5EF4-FFF2-40B4-BE49-F238E27FC236}">
                <a16:creationId xmlns:a16="http://schemas.microsoft.com/office/drawing/2014/main" id="{B4FE521A-10EC-4226-90AD-B8CC4F2A8685}"/>
              </a:ext>
            </a:extLst>
          </p:cNvPr>
          <p:cNvSpPr txBox="1"/>
          <p:nvPr/>
        </p:nvSpPr>
        <p:spPr>
          <a:xfrm>
            <a:off x="1003937" y="1189995"/>
            <a:ext cx="10419861"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移除</a:t>
            </a:r>
            <a:r>
              <a:rPr lang="zh-CN" altLang="en-US" sz="2000" dirty="0">
                <a:solidFill>
                  <a:srgbClr val="1369B3"/>
                </a:solidFill>
                <a:latin typeface="微软雅黑" panose="020B0503020204020204" pitchFamily="34" charset="-122"/>
                <a:ea typeface="微软雅黑" panose="020B0503020204020204" pitchFamily="34" charset="-122"/>
                <a:cs typeface="+mn-ea"/>
              </a:rPr>
              <a:t>事件监听方式注册</a:t>
            </a:r>
            <a:r>
              <a:rPr lang="zh-CN" altLang="en-US" sz="2000" dirty="0">
                <a:solidFill>
                  <a:srgbClr val="595959"/>
                </a:solidFill>
                <a:latin typeface="微软雅黑" panose="020B0503020204020204" pitchFamily="34" charset="-122"/>
                <a:ea typeface="微软雅黑" panose="020B0503020204020204" pitchFamily="34" charset="-122"/>
                <a:cs typeface="+mn-ea"/>
              </a:rPr>
              <a:t>的事件，语法格式如下。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4" name="文本框 3">
            <a:extLst>
              <a:ext uri="{FF2B5EF4-FFF2-40B4-BE49-F238E27FC236}">
                <a16:creationId xmlns:a16="http://schemas.microsoft.com/office/drawing/2014/main" id="{1A4EF49C-F0B1-4E15-8EC4-07F00171B7DD}"/>
              </a:ext>
            </a:extLst>
          </p:cNvPr>
          <p:cNvSpPr txBox="1"/>
          <p:nvPr/>
        </p:nvSpPr>
        <p:spPr>
          <a:xfrm>
            <a:off x="1507994" y="1981687"/>
            <a:ext cx="9411748" cy="1728587"/>
          </a:xfrm>
          <a:prstGeom prst="rect">
            <a:avLst/>
          </a:prstGeom>
          <a:solidFill>
            <a:srgbClr val="F2F2F2"/>
          </a:solidFill>
        </p:spPr>
        <p:txBody>
          <a:bodyPr wrap="square" rtlCol="0" anchor="ctr">
            <a:noAutofit/>
          </a:bodyPr>
          <a:lstStyle/>
          <a:p>
            <a:pPr lvl="1">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对象</a:t>
            </a:r>
            <a:r>
              <a:rPr lang="en-US" altLang="zh-CN" sz="2000" dirty="0">
                <a:solidFill>
                  <a:srgbClr val="595959"/>
                </a:solidFill>
                <a:latin typeface="微软雅黑" panose="020B0503020204020204" pitchFamily="34" charset="-122"/>
                <a:ea typeface="微软雅黑" panose="020B0503020204020204" pitchFamily="34" charset="-122"/>
                <a:cs typeface="+mn-ea"/>
              </a:rPr>
              <a:t>.onclick = null;</a:t>
            </a:r>
          </a:p>
          <a:p>
            <a:pPr lvl="1">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对象</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detachEvent</a:t>
            </a:r>
            <a:r>
              <a:rPr lang="en-US" altLang="zh-CN" sz="2000" dirty="0">
                <a:solidFill>
                  <a:srgbClr val="595959"/>
                </a:solidFill>
                <a:latin typeface="微软雅黑" panose="020B0503020204020204" pitchFamily="34" charset="-122"/>
                <a:ea typeface="微软雅黑" panose="020B0503020204020204" pitchFamily="34" charset="-122"/>
                <a:cs typeface="+mn-ea"/>
              </a:rPr>
              <a:t>(type, callback);		// </a:t>
            </a:r>
            <a:r>
              <a:rPr lang="zh-CN" altLang="en-US" sz="2000" dirty="0">
                <a:solidFill>
                  <a:srgbClr val="595959"/>
                </a:solidFill>
                <a:latin typeface="微软雅黑" panose="020B0503020204020204" pitchFamily="34" charset="-122"/>
                <a:ea typeface="微软雅黑" panose="020B0503020204020204" pitchFamily="34" charset="-122"/>
                <a:cs typeface="+mn-ea"/>
              </a:rPr>
              <a:t>早期版本</a:t>
            </a:r>
            <a:r>
              <a:rPr lang="en-US" altLang="zh-CN" sz="2000" dirty="0">
                <a:solidFill>
                  <a:srgbClr val="595959"/>
                </a:solidFill>
                <a:latin typeface="微软雅黑" panose="020B0503020204020204" pitchFamily="34" charset="-122"/>
                <a:ea typeface="微软雅黑" panose="020B0503020204020204" pitchFamily="34" charset="-122"/>
                <a:cs typeface="+mn-ea"/>
              </a:rPr>
              <a:t>IE</a:t>
            </a:r>
            <a:r>
              <a:rPr lang="zh-CN" altLang="en-US" sz="2000" dirty="0">
                <a:solidFill>
                  <a:srgbClr val="595959"/>
                </a:solidFill>
                <a:latin typeface="微软雅黑" panose="020B0503020204020204" pitchFamily="34" charset="-122"/>
                <a:ea typeface="微软雅黑" panose="020B0503020204020204" pitchFamily="34" charset="-122"/>
                <a:cs typeface="+mn-ea"/>
              </a:rPr>
              <a:t>浏览器</a:t>
            </a:r>
          </a:p>
          <a:p>
            <a:pPr lvl="1">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对象</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removeEventListener</a:t>
            </a:r>
            <a:r>
              <a:rPr lang="en-US" altLang="zh-CN" sz="2000" dirty="0">
                <a:solidFill>
                  <a:srgbClr val="595959"/>
                </a:solidFill>
                <a:latin typeface="微软雅黑" panose="020B0503020204020204" pitchFamily="34" charset="-122"/>
                <a:ea typeface="微软雅黑" panose="020B0503020204020204" pitchFamily="34" charset="-122"/>
                <a:cs typeface="+mn-ea"/>
              </a:rPr>
              <a:t>(type, callback);	// </a:t>
            </a:r>
            <a:r>
              <a:rPr lang="zh-CN" altLang="en-US" sz="2000" dirty="0">
                <a:solidFill>
                  <a:srgbClr val="595959"/>
                </a:solidFill>
                <a:latin typeface="微软雅黑" panose="020B0503020204020204" pitchFamily="34" charset="-122"/>
                <a:ea typeface="微软雅黑" panose="020B0503020204020204" pitchFamily="34" charset="-122"/>
                <a:cs typeface="+mn-ea"/>
              </a:rPr>
              <a:t>新版</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浏览器</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
        <p:nvSpPr>
          <p:cNvPr id="16" name="文本框 15">
            <a:extLst>
              <a:ext uri="{FF2B5EF4-FFF2-40B4-BE49-F238E27FC236}">
                <a16:creationId xmlns:a16="http://schemas.microsoft.com/office/drawing/2014/main" id="{553E559D-EB84-4CB1-89DB-026606E3FF05}"/>
              </a:ext>
            </a:extLst>
          </p:cNvPr>
          <p:cNvSpPr txBox="1"/>
          <p:nvPr/>
        </p:nvSpPr>
        <p:spPr>
          <a:xfrm>
            <a:off x="1092982" y="4070315"/>
            <a:ext cx="10330816" cy="101566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CN" sz="2000" dirty="0">
                <a:solidFill>
                  <a:srgbClr val="1369B3"/>
                </a:solidFill>
                <a:latin typeface="微软雅黑" panose="020B0503020204020204" pitchFamily="34" charset="-122"/>
                <a:ea typeface="微软雅黑" panose="020B0503020204020204" pitchFamily="34" charset="-122"/>
              </a:rPr>
              <a:t>type</a:t>
            </a:r>
            <a:r>
              <a:rPr lang="zh-CN" altLang="en-US" sz="2000" dirty="0">
                <a:solidFill>
                  <a:srgbClr val="595959"/>
                </a:solidFill>
                <a:latin typeface="微软雅黑" panose="020B0503020204020204" pitchFamily="34" charset="-122"/>
                <a:ea typeface="微软雅黑" panose="020B0503020204020204" pitchFamily="34" charset="-122"/>
              </a:rPr>
              <a:t>表示要移除的</a:t>
            </a:r>
            <a:r>
              <a:rPr lang="zh-CN" altLang="en-US" sz="2000" dirty="0">
                <a:solidFill>
                  <a:srgbClr val="1369B3"/>
                </a:solidFill>
                <a:latin typeface="微软雅黑" panose="020B0503020204020204" pitchFamily="34" charset="-122"/>
                <a:ea typeface="微软雅黑" panose="020B0503020204020204" pitchFamily="34" charset="-122"/>
              </a:rPr>
              <a:t>事件类型</a:t>
            </a:r>
            <a:r>
              <a:rPr lang="zh-CN" altLang="en-US" sz="2000" dirty="0">
                <a:solidFill>
                  <a:srgbClr val="595959"/>
                </a:solidFill>
                <a:latin typeface="微软雅黑" panose="020B0503020204020204" pitchFamily="34" charset="-122"/>
                <a:ea typeface="微软雅黑" panose="020B0503020204020204" pitchFamily="34" charset="-122"/>
              </a:rPr>
              <a:t>（与添加事件监听时一致</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en-US" altLang="zh-CN" sz="2000" dirty="0" smtClean="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en-US" altLang="zh-CN" sz="2000" dirty="0" smtClean="0">
                <a:solidFill>
                  <a:srgbClr val="1369B3"/>
                </a:solidFill>
                <a:latin typeface="微软雅黑" panose="020B0503020204020204" pitchFamily="34" charset="-122"/>
                <a:ea typeface="微软雅黑" panose="020B0503020204020204" pitchFamily="34" charset="-122"/>
              </a:rPr>
              <a:t>callback</a:t>
            </a:r>
            <a:r>
              <a:rPr lang="zh-CN" altLang="en-US" sz="2000" dirty="0">
                <a:solidFill>
                  <a:srgbClr val="595959"/>
                </a:solidFill>
                <a:latin typeface="微软雅黑" panose="020B0503020204020204" pitchFamily="34" charset="-122"/>
                <a:ea typeface="微软雅黑" panose="020B0503020204020204" pitchFamily="34" charset="-122"/>
              </a:rPr>
              <a:t>表示</a:t>
            </a:r>
            <a:r>
              <a:rPr lang="zh-CN" altLang="en-US" sz="2000" dirty="0">
                <a:solidFill>
                  <a:srgbClr val="1369B3"/>
                </a:solidFill>
                <a:latin typeface="微软雅黑" panose="020B0503020204020204" pitchFamily="34" charset="-122"/>
                <a:ea typeface="微软雅黑" panose="020B0503020204020204" pitchFamily="34" charset="-122"/>
              </a:rPr>
              <a:t>事件处理函数</a:t>
            </a:r>
            <a:r>
              <a:rPr lang="zh-CN" altLang="en-US" sz="2000" dirty="0">
                <a:solidFill>
                  <a:srgbClr val="595959"/>
                </a:solidFill>
                <a:latin typeface="微软雅黑" panose="020B0503020204020204" pitchFamily="34" charset="-122"/>
                <a:ea typeface="微软雅黑" panose="020B0503020204020204" pitchFamily="34" charset="-122"/>
              </a:rPr>
              <a:t>，且该</a:t>
            </a:r>
            <a:r>
              <a:rPr lang="en-US" altLang="zh-CN" sz="2000" dirty="0">
                <a:solidFill>
                  <a:srgbClr val="1369B3"/>
                </a:solidFill>
                <a:latin typeface="微软雅黑" panose="020B0503020204020204" pitchFamily="34" charset="-122"/>
                <a:ea typeface="微软雅黑" panose="020B0503020204020204" pitchFamily="34" charset="-122"/>
              </a:rPr>
              <a:t>callback</a:t>
            </a:r>
            <a:r>
              <a:rPr lang="zh-CN" altLang="en-US" sz="2000" dirty="0">
                <a:solidFill>
                  <a:srgbClr val="595959"/>
                </a:solidFill>
                <a:latin typeface="微软雅黑" panose="020B0503020204020204" pitchFamily="34" charset="-122"/>
                <a:ea typeface="微软雅黑" panose="020B0503020204020204" pitchFamily="34" charset="-122"/>
              </a:rPr>
              <a:t>必须与注册时的事件处理函数是同一个函数。</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1906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en-US" altLang="zh-CN"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DOM</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事件流</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捕获</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事件冒泡</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两种方式的区别</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7.3.3  DOM</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事件流</a:t>
            </a:r>
          </a:p>
        </p:txBody>
      </p:sp>
    </p:spTree>
    <p:extLst>
      <p:ext uri="{BB962C8B-B14F-4D97-AF65-F5344CB8AC3E}">
        <p14:creationId xmlns:p14="http://schemas.microsoft.com/office/powerpoint/2010/main" val="900942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标注 5">
            <a:extLst>
              <a:ext uri="{FF2B5EF4-FFF2-40B4-BE49-F238E27FC236}">
                <a16:creationId xmlns:a16="http://schemas.microsoft.com/office/drawing/2014/main" id="{270982CC-5E33-47B6-B7C4-2203BA045E01}"/>
              </a:ext>
            </a:extLst>
          </p:cNvPr>
          <p:cNvSpPr/>
          <p:nvPr/>
        </p:nvSpPr>
        <p:spPr>
          <a:xfrm>
            <a:off x="550590" y="1197546"/>
            <a:ext cx="6391676" cy="3960440"/>
          </a:xfrm>
          <a:prstGeom prst="cloudCallout">
            <a:avLst>
              <a:gd name="adj1" fmla="val 64873"/>
              <a:gd name="adj2" fmla="val 423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zh-CN" sz="300" dirty="0" smtClean="0">
              <a:latin typeface="微软雅黑" panose="020B0503020204020204" pitchFamily="34" charset="-122"/>
              <a:ea typeface="微软雅黑" panose="020B0503020204020204" pitchFamily="34" charset="-122"/>
            </a:endParaRPr>
          </a:p>
          <a:p>
            <a:pPr algn="ctr">
              <a:lnSpc>
                <a:spcPct val="150000"/>
              </a:lnSpc>
            </a:pPr>
            <a:r>
              <a:rPr kumimoji="1" lang="zh-CN" altLang="en-US" sz="1800" dirty="0" smtClean="0">
                <a:latin typeface="微软雅黑" panose="020B0503020204020204" pitchFamily="34" charset="-122"/>
                <a:ea typeface="微软雅黑" panose="020B0503020204020204" pitchFamily="34" charset="-122"/>
              </a:rPr>
              <a:t>假如</a:t>
            </a:r>
            <a:r>
              <a:rPr kumimoji="1" lang="zh-CN" altLang="en-US" sz="1800" dirty="0">
                <a:latin typeface="微软雅黑" panose="020B0503020204020204" pitchFamily="34" charset="-122"/>
                <a:ea typeface="微软雅黑" panose="020B0503020204020204" pitchFamily="34" charset="-122"/>
              </a:rPr>
              <a:t>页面中有一个父</a:t>
            </a:r>
            <a:r>
              <a:rPr kumimoji="1" lang="en-US" altLang="zh-CN" sz="1800" dirty="0">
                <a:latin typeface="微软雅黑" panose="020B0503020204020204" pitchFamily="34" charset="-122"/>
                <a:ea typeface="微软雅黑" panose="020B0503020204020204" pitchFamily="34" charset="-122"/>
              </a:rPr>
              <a:t>div</a:t>
            </a:r>
            <a:r>
              <a:rPr kumimoji="1" lang="zh-CN" altLang="en-US" sz="1800" dirty="0">
                <a:latin typeface="微软雅黑" panose="020B0503020204020204" pitchFamily="34" charset="-122"/>
                <a:ea typeface="微软雅黑" panose="020B0503020204020204" pitchFamily="34" charset="-122"/>
              </a:rPr>
              <a:t>元素嵌套子</a:t>
            </a:r>
            <a:r>
              <a:rPr kumimoji="1" lang="en-US" altLang="zh-CN" sz="1800" dirty="0">
                <a:latin typeface="微软雅黑" panose="020B0503020204020204" pitchFamily="34" charset="-122"/>
                <a:ea typeface="微软雅黑" panose="020B0503020204020204" pitchFamily="34" charset="-122"/>
              </a:rPr>
              <a:t>div</a:t>
            </a:r>
            <a:r>
              <a:rPr kumimoji="1" lang="zh-CN" altLang="en-US" sz="1800" dirty="0">
                <a:latin typeface="微软雅黑" panose="020B0503020204020204" pitchFamily="34" charset="-122"/>
                <a:ea typeface="微软雅黑" panose="020B0503020204020204" pitchFamily="34" charset="-122"/>
              </a:rPr>
              <a:t>元素的结构，并且父</a:t>
            </a:r>
            <a:r>
              <a:rPr kumimoji="1" lang="en-US" altLang="zh-CN" sz="1800" dirty="0">
                <a:latin typeface="微软雅黑" panose="020B0503020204020204" pitchFamily="34" charset="-122"/>
                <a:ea typeface="微软雅黑" panose="020B0503020204020204" pitchFamily="34" charset="-122"/>
              </a:rPr>
              <a:t>div</a:t>
            </a:r>
            <a:r>
              <a:rPr kumimoji="1" lang="zh-CN" altLang="en-US" sz="1800" dirty="0">
                <a:latin typeface="微软雅黑" panose="020B0503020204020204" pitchFamily="34" charset="-122"/>
                <a:ea typeface="微软雅黑" panose="020B0503020204020204" pitchFamily="34" charset="-122"/>
              </a:rPr>
              <a:t>元素和子</a:t>
            </a:r>
            <a:r>
              <a:rPr kumimoji="1" lang="en-US" altLang="zh-CN" sz="1800" dirty="0">
                <a:latin typeface="微软雅黑" panose="020B0503020204020204" pitchFamily="34" charset="-122"/>
                <a:ea typeface="微软雅黑" panose="020B0503020204020204" pitchFamily="34" charset="-122"/>
              </a:rPr>
              <a:t>div</a:t>
            </a:r>
            <a:r>
              <a:rPr kumimoji="1" lang="zh-CN" altLang="en-US" sz="1800" dirty="0">
                <a:latin typeface="微软雅黑" panose="020B0503020204020204" pitchFamily="34" charset="-122"/>
                <a:ea typeface="微软雅黑" panose="020B0503020204020204" pitchFamily="34" charset="-122"/>
              </a:rPr>
              <a:t>元素</a:t>
            </a:r>
            <a:r>
              <a:rPr kumimoji="1" lang="zh-CN" altLang="en-US" sz="1800" dirty="0" smtClean="0">
                <a:latin typeface="微软雅黑" panose="020B0503020204020204" pitchFamily="34" charset="-122"/>
                <a:ea typeface="微软雅黑" panose="020B0503020204020204" pitchFamily="34" charset="-122"/>
              </a:rPr>
              <a:t>都有单击</a:t>
            </a:r>
            <a:r>
              <a:rPr kumimoji="1" lang="zh-CN" altLang="en-US" sz="1800" dirty="0">
                <a:latin typeface="微软雅黑" panose="020B0503020204020204" pitchFamily="34" charset="-122"/>
                <a:ea typeface="微软雅黑" panose="020B0503020204020204" pitchFamily="34" charset="-122"/>
              </a:rPr>
              <a:t>事件，当用户单击子</a:t>
            </a:r>
            <a:r>
              <a:rPr kumimoji="1" lang="en-US" altLang="zh-CN" sz="1800" dirty="0">
                <a:latin typeface="微软雅黑" panose="020B0503020204020204" pitchFamily="34" charset="-122"/>
                <a:ea typeface="微软雅黑" panose="020B0503020204020204" pitchFamily="34" charset="-122"/>
              </a:rPr>
              <a:t>div</a:t>
            </a:r>
            <a:r>
              <a:rPr kumimoji="1" lang="zh-CN" altLang="en-US" sz="1800" dirty="0">
                <a:latin typeface="微软雅黑" panose="020B0503020204020204" pitchFamily="34" charset="-122"/>
                <a:ea typeface="微软雅黑" panose="020B0503020204020204" pitchFamily="34" charset="-122"/>
              </a:rPr>
              <a:t>元素后</a:t>
            </a:r>
            <a:r>
              <a:rPr kumimoji="1" lang="zh-CN" altLang="en-US" sz="1800" dirty="0" smtClean="0">
                <a:latin typeface="微软雅黑" panose="020B0503020204020204" pitchFamily="34" charset="-122"/>
                <a:ea typeface="微软雅黑" panose="020B0503020204020204" pitchFamily="34" charset="-122"/>
              </a:rPr>
              <a:t>，会先</a:t>
            </a:r>
            <a:r>
              <a:rPr kumimoji="1" lang="zh-CN" altLang="en-US" sz="1800" dirty="0">
                <a:latin typeface="微软雅黑" panose="020B0503020204020204" pitchFamily="34" charset="-122"/>
                <a:ea typeface="微软雅黑" panose="020B0503020204020204" pitchFamily="34" charset="-122"/>
              </a:rPr>
              <a:t>触发子</a:t>
            </a:r>
            <a:r>
              <a:rPr kumimoji="1" lang="en-US" altLang="zh-CN" sz="1800" dirty="0">
                <a:latin typeface="微软雅黑" panose="020B0503020204020204" pitchFamily="34" charset="-122"/>
                <a:ea typeface="微软雅黑" panose="020B0503020204020204" pitchFamily="34" charset="-122"/>
              </a:rPr>
              <a:t>div</a:t>
            </a:r>
            <a:r>
              <a:rPr kumimoji="1" lang="zh-CN" altLang="en-US" sz="1800" dirty="0">
                <a:latin typeface="微软雅黑" panose="020B0503020204020204" pitchFamily="34" charset="-122"/>
                <a:ea typeface="微软雅黑" panose="020B0503020204020204" pitchFamily="34" charset="-122"/>
              </a:rPr>
              <a:t>元素的事件，后触发父</a:t>
            </a:r>
            <a:r>
              <a:rPr kumimoji="1" lang="en-US" altLang="zh-CN" sz="1800" dirty="0">
                <a:latin typeface="微软雅黑" panose="020B0503020204020204" pitchFamily="34" charset="-122"/>
                <a:ea typeface="微软雅黑" panose="020B0503020204020204" pitchFamily="34" charset="-122"/>
              </a:rPr>
              <a:t>div</a:t>
            </a:r>
            <a:r>
              <a:rPr kumimoji="1" lang="zh-CN" altLang="en-US" sz="1800" dirty="0">
                <a:latin typeface="微软雅黑" panose="020B0503020204020204" pitchFamily="34" charset="-122"/>
                <a:ea typeface="微软雅黑" panose="020B0503020204020204" pitchFamily="34" charset="-122"/>
              </a:rPr>
              <a:t>元素的事件。这是为什么呢？</a:t>
            </a:r>
          </a:p>
        </p:txBody>
      </p:sp>
      <p:pic>
        <p:nvPicPr>
          <p:cNvPr id="8" name="Picture 4">
            <a:extLst>
              <a:ext uri="{FF2B5EF4-FFF2-40B4-BE49-F238E27FC236}">
                <a16:creationId xmlns:a16="http://schemas.microsoft.com/office/drawing/2014/main" id="{078B8346-D9A7-4D69-B9D4-1F6F1A920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6" t="1975" r="11457" b="7902"/>
          <a:stretch>
            <a:fillRect/>
          </a:stretch>
        </p:blipFill>
        <p:spPr bwMode="auto">
          <a:xfrm>
            <a:off x="7911574" y="1456267"/>
            <a:ext cx="2740943" cy="43497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14837B7-D6EF-4F6A-B5C4-BCD3E73F4288}"/>
              </a:ext>
            </a:extLst>
          </p:cNvPr>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7.3.3  DOM</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事件流</a:t>
            </a:r>
          </a:p>
        </p:txBody>
      </p:sp>
    </p:spTree>
    <p:extLst>
      <p:ext uri="{BB962C8B-B14F-4D97-AF65-F5344CB8AC3E}">
        <p14:creationId xmlns:p14="http://schemas.microsoft.com/office/powerpoint/2010/main" val="24534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24050476-582B-401C-894A-12AF5EAC3665}"/>
              </a:ext>
            </a:extLst>
          </p:cNvPr>
          <p:cNvSpPr txBox="1"/>
          <p:nvPr/>
        </p:nvSpPr>
        <p:spPr>
          <a:xfrm>
            <a:off x="1054646" y="2519895"/>
            <a:ext cx="10441160" cy="2854115"/>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事件流分为</a:t>
            </a:r>
            <a:r>
              <a:rPr lang="zh-CN" altLang="en-US" sz="2000" dirty="0">
                <a:solidFill>
                  <a:srgbClr val="1369B3"/>
                </a:solidFill>
                <a:latin typeface="微软雅黑" panose="020B0503020204020204" pitchFamily="34" charset="-122"/>
                <a:ea typeface="微软雅黑" panose="020B0503020204020204" pitchFamily="34" charset="-122"/>
                <a:cs typeface="+mn-ea"/>
              </a:rPr>
              <a:t>事件捕获</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事件冒泡</a:t>
            </a:r>
            <a:r>
              <a:rPr lang="zh-CN" altLang="en-US" sz="2000" dirty="0">
                <a:solidFill>
                  <a:srgbClr val="595959"/>
                </a:solidFill>
                <a:latin typeface="微软雅黑" panose="020B0503020204020204" pitchFamily="34" charset="-122"/>
                <a:ea typeface="微软雅黑" panose="020B0503020204020204" pitchFamily="34" charset="-122"/>
                <a:cs typeface="+mn-ea"/>
              </a:rPr>
              <a:t>两种。</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cs typeface="+mn-ea"/>
              </a:rPr>
              <a:t>事件捕获</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：由</a:t>
            </a:r>
            <a:r>
              <a:rPr lang="zh-CN" altLang="en-US" sz="2000" dirty="0">
                <a:solidFill>
                  <a:srgbClr val="1369B3"/>
                </a:solidFill>
                <a:latin typeface="微软雅黑" panose="020B0503020204020204" pitchFamily="34" charset="-122"/>
                <a:ea typeface="微软雅黑" panose="020B0503020204020204" pitchFamily="34" charset="-122"/>
                <a:cs typeface="+mn-ea"/>
              </a:rPr>
              <a:t>网景公司的</a:t>
            </a:r>
            <a:r>
              <a:rPr lang="zh-CN" altLang="en-US" sz="2000" dirty="0">
                <a:solidFill>
                  <a:srgbClr val="595959"/>
                </a:solidFill>
                <a:latin typeface="微软雅黑" panose="020B0503020204020204" pitchFamily="34" charset="-122"/>
                <a:ea typeface="微软雅黑" panose="020B0503020204020204" pitchFamily="34" charset="-122"/>
                <a:cs typeface="+mn-ea"/>
              </a:rPr>
              <a:t>团队</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提出，</a:t>
            </a:r>
            <a:r>
              <a:rPr lang="zh-CN" altLang="en-US" sz="2000" dirty="0">
                <a:solidFill>
                  <a:srgbClr val="595959"/>
                </a:solidFill>
                <a:latin typeface="微软雅黑" panose="020B0503020204020204" pitchFamily="34" charset="-122"/>
                <a:ea typeface="微软雅黑" panose="020B0503020204020204" pitchFamily="34" charset="-122"/>
                <a:cs typeface="+mn-ea"/>
              </a:rPr>
              <a:t>指的是事件流传播的顺序应该是从</a:t>
            </a:r>
            <a:r>
              <a:rPr lang="en-US" altLang="zh-CN" sz="2000" dirty="0">
                <a:solidFill>
                  <a:srgbClr val="595959"/>
                </a:solidFill>
                <a:latin typeface="微软雅黑" panose="020B0503020204020204" pitchFamily="34" charset="-122"/>
                <a:ea typeface="微软雅黑" panose="020B0503020204020204" pitchFamily="34" charset="-122"/>
                <a:cs typeface="+mn-ea"/>
              </a:rPr>
              <a:t>DOM</a:t>
            </a:r>
            <a:r>
              <a:rPr lang="zh-CN" altLang="en-US" sz="2000" dirty="0">
                <a:solidFill>
                  <a:srgbClr val="595959"/>
                </a:solidFill>
                <a:latin typeface="微软雅黑" panose="020B0503020204020204" pitchFamily="34" charset="-122"/>
                <a:ea typeface="微软雅黑" panose="020B0503020204020204" pitchFamily="34" charset="-122"/>
                <a:cs typeface="+mn-ea"/>
              </a:rPr>
              <a:t>树</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的根节点开始</a:t>
            </a:r>
            <a:r>
              <a:rPr lang="zh-CN" altLang="en-US" sz="2000" dirty="0">
                <a:solidFill>
                  <a:srgbClr val="595959"/>
                </a:solidFill>
                <a:latin typeface="微软雅黑" panose="020B0503020204020204" pitchFamily="34" charset="-122"/>
                <a:ea typeface="微软雅黑" panose="020B0503020204020204" pitchFamily="34" charset="-122"/>
                <a:cs typeface="+mn-ea"/>
              </a:rPr>
              <a:t>出发一直到发生事件的节点。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cs typeface="+mn-ea"/>
              </a:rPr>
              <a:t>事件冒泡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：由</a:t>
            </a:r>
            <a:r>
              <a:rPr lang="zh-CN" altLang="en-US" sz="2000" dirty="0">
                <a:solidFill>
                  <a:srgbClr val="1369B3"/>
                </a:solidFill>
                <a:latin typeface="微软雅黑" panose="020B0503020204020204" pitchFamily="34" charset="-122"/>
                <a:ea typeface="微软雅黑" panose="020B0503020204020204" pitchFamily="34" charset="-122"/>
                <a:cs typeface="+mn-ea"/>
              </a:rPr>
              <a:t>微软公司</a:t>
            </a:r>
            <a:r>
              <a:rPr lang="zh-CN" altLang="en-US" sz="2000" dirty="0">
                <a:solidFill>
                  <a:srgbClr val="595959"/>
                </a:solidFill>
                <a:latin typeface="微软雅黑" panose="020B0503020204020204" pitchFamily="34" charset="-122"/>
                <a:ea typeface="微软雅黑" panose="020B0503020204020204" pitchFamily="34" charset="-122"/>
                <a:cs typeface="+mn-ea"/>
              </a:rPr>
              <a:t>的团队</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提出，</a:t>
            </a:r>
            <a:r>
              <a:rPr lang="zh-CN" altLang="en-US" sz="2000" dirty="0">
                <a:solidFill>
                  <a:srgbClr val="595959"/>
                </a:solidFill>
                <a:latin typeface="微软雅黑" panose="020B0503020204020204" pitchFamily="34" charset="-122"/>
                <a:ea typeface="微软雅黑" panose="020B0503020204020204" pitchFamily="34" charset="-122"/>
                <a:cs typeface="+mn-ea"/>
              </a:rPr>
              <a:t>指的是事件流传播的顺序应该是从发生事件的节点到</a:t>
            </a:r>
            <a:r>
              <a:rPr lang="en-US" altLang="zh-CN" sz="2000" dirty="0">
                <a:solidFill>
                  <a:srgbClr val="595959"/>
                </a:solidFill>
                <a:latin typeface="微软雅黑" panose="020B0503020204020204" pitchFamily="34" charset="-122"/>
                <a:ea typeface="微软雅黑" panose="020B0503020204020204" pitchFamily="34" charset="-122"/>
                <a:cs typeface="+mn-ea"/>
              </a:rPr>
              <a:t>DOM</a:t>
            </a:r>
            <a:r>
              <a:rPr lang="zh-CN" altLang="en-US" sz="2000" dirty="0">
                <a:solidFill>
                  <a:srgbClr val="595959"/>
                </a:solidFill>
                <a:latin typeface="微软雅黑" panose="020B0503020204020204" pitchFamily="34" charset="-122"/>
                <a:ea typeface="微软雅黑" panose="020B0503020204020204" pitchFamily="34" charset="-122"/>
                <a:cs typeface="+mn-ea"/>
              </a:rPr>
              <a:t>树的根节点。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6" name="文本框 5">
            <a:extLst>
              <a:ext uri="{FF2B5EF4-FFF2-40B4-BE49-F238E27FC236}">
                <a16:creationId xmlns:a16="http://schemas.microsoft.com/office/drawing/2014/main" id="{017165D8-265A-4BEA-95DA-73DBCD31FA9D}"/>
              </a:ext>
            </a:extLst>
          </p:cNvPr>
          <p:cNvSpPr txBox="1"/>
          <p:nvPr/>
        </p:nvSpPr>
        <p:spPr>
          <a:xfrm>
            <a:off x="1024930" y="1223751"/>
            <a:ext cx="10585176" cy="961289"/>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我们想要知道原因，首先需要明白事件流的执行过程。当事件发生时，事件会在发生事件的</a:t>
            </a:r>
            <a:r>
              <a:rPr lang="zh-CN" altLang="en-US" sz="2000" dirty="0">
                <a:solidFill>
                  <a:srgbClr val="1369B3"/>
                </a:solidFill>
                <a:latin typeface="微软雅黑" panose="020B0503020204020204" pitchFamily="34" charset="-122"/>
                <a:ea typeface="微软雅黑" panose="020B0503020204020204" pitchFamily="34" charset="-122"/>
                <a:cs typeface="+mn-ea"/>
              </a:rPr>
              <a:t>目标节点</a:t>
            </a:r>
            <a:r>
              <a:rPr lang="zh-CN" altLang="en-US" sz="2000" dirty="0">
                <a:solidFill>
                  <a:srgbClr val="595959"/>
                </a:solidFill>
                <a:latin typeface="微软雅黑" panose="020B0503020204020204" pitchFamily="34" charset="-122"/>
                <a:ea typeface="微软雅黑" panose="020B0503020204020204" pitchFamily="34" charset="-122"/>
                <a:cs typeface="+mn-ea"/>
              </a:rPr>
              <a:t>与</a:t>
            </a:r>
            <a:r>
              <a:rPr lang="en-US" altLang="zh-CN" sz="2000" dirty="0">
                <a:solidFill>
                  <a:srgbClr val="1369B3"/>
                </a:solidFill>
                <a:latin typeface="微软雅黑" panose="020B0503020204020204" pitchFamily="34" charset="-122"/>
                <a:ea typeface="微软雅黑" panose="020B0503020204020204" pitchFamily="34" charset="-122"/>
                <a:cs typeface="+mn-ea"/>
              </a:rPr>
              <a:t>DOM</a:t>
            </a:r>
            <a:r>
              <a:rPr lang="zh-CN" altLang="en-US" sz="2000" dirty="0">
                <a:solidFill>
                  <a:srgbClr val="1369B3"/>
                </a:solidFill>
                <a:latin typeface="微软雅黑" panose="020B0503020204020204" pitchFamily="34" charset="-122"/>
                <a:ea typeface="微软雅黑" panose="020B0503020204020204" pitchFamily="34" charset="-122"/>
                <a:cs typeface="+mn-ea"/>
              </a:rPr>
              <a:t>树根节点</a:t>
            </a:r>
            <a:r>
              <a:rPr lang="zh-CN" altLang="en-US" sz="2000" dirty="0">
                <a:solidFill>
                  <a:srgbClr val="595959"/>
                </a:solidFill>
                <a:latin typeface="微软雅黑" panose="020B0503020204020204" pitchFamily="34" charset="-122"/>
                <a:ea typeface="微软雅黑" panose="020B0503020204020204" pitchFamily="34" charset="-122"/>
                <a:cs typeface="+mn-ea"/>
              </a:rPr>
              <a:t>之间按照</a:t>
            </a:r>
            <a:r>
              <a:rPr lang="zh-CN" altLang="en-US" sz="2000" dirty="0">
                <a:solidFill>
                  <a:srgbClr val="1369B3"/>
                </a:solidFill>
                <a:latin typeface="微软雅黑" panose="020B0503020204020204" pitchFamily="34" charset="-122"/>
                <a:ea typeface="微软雅黑" panose="020B0503020204020204" pitchFamily="34" charset="-122"/>
                <a:cs typeface="+mn-ea"/>
              </a:rPr>
              <a:t>特定的顺序</a:t>
            </a:r>
            <a:r>
              <a:rPr lang="zh-CN" altLang="en-US" sz="2000" dirty="0">
                <a:solidFill>
                  <a:srgbClr val="595959"/>
                </a:solidFill>
                <a:latin typeface="微软雅黑" panose="020B0503020204020204" pitchFamily="34" charset="-122"/>
                <a:ea typeface="微软雅黑" panose="020B0503020204020204" pitchFamily="34" charset="-122"/>
                <a:cs typeface="+mn-ea"/>
              </a:rPr>
              <a:t>进行传播，这个事件传播的过程就是</a:t>
            </a:r>
            <a:r>
              <a:rPr lang="zh-CN" altLang="en-US" sz="2000" dirty="0">
                <a:solidFill>
                  <a:srgbClr val="1369B3"/>
                </a:solidFill>
                <a:latin typeface="微软雅黑" panose="020B0503020204020204" pitchFamily="34" charset="-122"/>
                <a:ea typeface="微软雅黑" panose="020B0503020204020204" pitchFamily="34" charset="-122"/>
                <a:cs typeface="+mn-ea"/>
              </a:rPr>
              <a:t>事件流</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Title 1">
            <a:extLst>
              <a:ext uri="{FF2B5EF4-FFF2-40B4-BE49-F238E27FC236}">
                <a16:creationId xmlns:a16="http://schemas.microsoft.com/office/drawing/2014/main" id="{57263B4F-FF40-42B4-B1EE-558B7410FF63}"/>
              </a:ext>
            </a:extLst>
          </p:cNvPr>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7.3.3  DOM</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事件流</a:t>
            </a:r>
          </a:p>
        </p:txBody>
      </p:sp>
    </p:spTree>
    <p:extLst>
      <p:ext uri="{BB962C8B-B14F-4D97-AF65-F5344CB8AC3E}">
        <p14:creationId xmlns:p14="http://schemas.microsoft.com/office/powerpoint/2010/main" val="2636290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3119265" y="2083821"/>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3119265" y="3099420"/>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3119265" y="4111413"/>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2061642"/>
            <a:ext cx="5142331" cy="613062"/>
            <a:chOff x="4315150" y="953426"/>
            <a:chExt cx="3857250" cy="540057"/>
          </a:xfrm>
        </p:grpSpPr>
        <p:sp>
          <p:nvSpPr>
            <p:cNvPr id="61" name="矩形 60"/>
            <p:cNvSpPr/>
            <p:nvPr/>
          </p:nvSpPr>
          <p:spPr>
            <a:xfrm>
              <a:off x="4841196" y="1036090"/>
              <a:ext cx="2827147" cy="344580"/>
            </a:xfrm>
            <a:prstGeom prst="rect">
              <a:avLst/>
            </a:prstGeom>
            <a:ln w="15875">
              <a:noFill/>
            </a:ln>
          </p:spPr>
          <p:txBody>
            <a:bodyPr wrap="square" lIns="68580" tIns="34290" rIns="68580" bIns="34290">
              <a:spAutoFit/>
            </a:bodyPr>
            <a:lstStyle/>
            <a:p>
              <a:pPr algn="l">
                <a:buClrTx/>
                <a:buSzTx/>
                <a:buFontTx/>
              </a:pPr>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节点基础</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3082594"/>
            <a:ext cx="5142331" cy="613062"/>
            <a:chOff x="4315150" y="1647579"/>
            <a:chExt cx="3857250" cy="540057"/>
          </a:xfrm>
        </p:grpSpPr>
        <p:sp>
          <p:nvSpPr>
            <p:cNvPr id="64" name="矩形 63"/>
            <p:cNvSpPr/>
            <p:nvPr/>
          </p:nvSpPr>
          <p:spPr>
            <a:xfrm>
              <a:off x="4841196" y="1730243"/>
              <a:ext cx="2827147" cy="332129"/>
            </a:xfrm>
            <a:prstGeom prst="rect">
              <a:avLst/>
            </a:prstGeom>
            <a:ln w="15875">
              <a:noFill/>
            </a:ln>
          </p:spPr>
          <p:txBody>
            <a:bodyPr wrap="square" lIns="68580" tIns="34290" rIns="68580" bIns="34290">
              <a:spAutoFit/>
            </a:bodyPr>
            <a:lstStyle/>
            <a:p>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节点操作</a:t>
              </a: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4089760"/>
            <a:ext cx="5142331" cy="613062"/>
            <a:chOff x="4315150" y="2341731"/>
            <a:chExt cx="3857250" cy="540057"/>
          </a:xfrm>
        </p:grpSpPr>
        <p:sp>
          <p:nvSpPr>
            <p:cNvPr id="67" name="矩形 66"/>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事件进阶</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1" name="组合 20">
            <a:extLst>
              <a:ext uri="{FF2B5EF4-FFF2-40B4-BE49-F238E27FC236}">
                <a16:creationId xmlns:a16="http://schemas.microsoft.com/office/drawing/2014/main" id="{CB376FFE-0A38-421F-8A6D-2DEDEBD8EEF3}"/>
              </a:ext>
            </a:extLst>
          </p:cNvPr>
          <p:cNvGrpSpPr/>
          <p:nvPr/>
        </p:nvGrpSpPr>
        <p:grpSpPr>
          <a:xfrm>
            <a:off x="3108578" y="5119525"/>
            <a:ext cx="1192190" cy="614525"/>
            <a:chOff x="2215144" y="3084852"/>
            <a:chExt cx="1244730" cy="844793"/>
          </a:xfrm>
        </p:grpSpPr>
        <p:sp>
          <p:nvSpPr>
            <p:cNvPr id="22" name="平行四边形 21">
              <a:extLst>
                <a:ext uri="{FF2B5EF4-FFF2-40B4-BE49-F238E27FC236}">
                  <a16:creationId xmlns:a16="http://schemas.microsoft.com/office/drawing/2014/main" id="{388C74B8-A6C9-434C-9F0F-CD30735A046E}"/>
                </a:ext>
              </a:extLst>
            </p:cNvPr>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3" name="文本框 11">
              <a:extLst>
                <a:ext uri="{FF2B5EF4-FFF2-40B4-BE49-F238E27FC236}">
                  <a16:creationId xmlns:a16="http://schemas.microsoft.com/office/drawing/2014/main" id="{C9AEB00F-783C-4F0C-ABD8-86838E547BFB}"/>
                </a:ext>
              </a:extLst>
            </p:cNvPr>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4" name="组合 23">
            <a:extLst>
              <a:ext uri="{FF2B5EF4-FFF2-40B4-BE49-F238E27FC236}">
                <a16:creationId xmlns:a16="http://schemas.microsoft.com/office/drawing/2014/main" id="{332EB411-C9AC-44C7-A5C7-EDF08E27D459}"/>
              </a:ext>
            </a:extLst>
          </p:cNvPr>
          <p:cNvGrpSpPr/>
          <p:nvPr/>
        </p:nvGrpSpPr>
        <p:grpSpPr>
          <a:xfrm>
            <a:off x="4014130" y="5097872"/>
            <a:ext cx="5142331" cy="613062"/>
            <a:chOff x="4315150" y="2341731"/>
            <a:chExt cx="3857250" cy="540057"/>
          </a:xfrm>
        </p:grpSpPr>
        <p:sp>
          <p:nvSpPr>
            <p:cNvPr id="25" name="矩形 24">
              <a:extLst>
                <a:ext uri="{FF2B5EF4-FFF2-40B4-BE49-F238E27FC236}">
                  <a16:creationId xmlns:a16="http://schemas.microsoft.com/office/drawing/2014/main" id="{EB4C37FC-9E76-4047-8F7E-664EC06978D2}"/>
                </a:ext>
              </a:extLst>
            </p:cNvPr>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事件对象</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6" name="平行四边形 25">
              <a:extLst>
                <a:ext uri="{FF2B5EF4-FFF2-40B4-BE49-F238E27FC236}">
                  <a16:creationId xmlns:a16="http://schemas.microsoft.com/office/drawing/2014/main" id="{C1AC45FF-1323-43E6-81E4-96785288BE31}"/>
                </a:ext>
              </a:extLst>
            </p:cNvPr>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741719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17165D8-265A-4BEA-95DA-73DBCD31FA9D}"/>
              </a:ext>
            </a:extLst>
          </p:cNvPr>
          <p:cNvSpPr txBox="1"/>
          <p:nvPr/>
        </p:nvSpPr>
        <p:spPr>
          <a:xfrm>
            <a:off x="982638" y="1269554"/>
            <a:ext cx="10585176" cy="2977738"/>
          </a:xfrm>
          <a:prstGeom prst="rect">
            <a:avLst/>
          </a:prstGeom>
          <a:noFill/>
        </p:spPr>
        <p:txBody>
          <a:bodyPr wrap="square" rtlCol="0">
            <a:spAutoFit/>
          </a:bodyPr>
          <a:lstStyle/>
          <a:p>
            <a:pPr>
              <a:lnSpc>
                <a:spcPct val="150000"/>
              </a:lnSpc>
            </a:pPr>
            <a:r>
              <a:rPr lang="en-US" altLang="zh-CN" sz="2000" dirty="0" smtClean="0">
                <a:solidFill>
                  <a:srgbClr val="1369B3"/>
                </a:solidFill>
                <a:latin typeface="微软雅黑" panose="020B0503020204020204" pitchFamily="34" charset="-122"/>
                <a:ea typeface="微软雅黑" panose="020B0503020204020204" pitchFamily="34" charset="-122"/>
                <a:cs typeface="+mn-ea"/>
              </a:rPr>
              <a:t>W3C</a:t>
            </a:r>
            <a:r>
              <a:rPr lang="zh-CN" altLang="en-US" sz="2000" dirty="0">
                <a:solidFill>
                  <a:srgbClr val="595959"/>
                </a:solidFill>
                <a:latin typeface="微软雅黑" panose="020B0503020204020204" pitchFamily="34" charset="-122"/>
                <a:ea typeface="微软雅黑" panose="020B0503020204020204" pitchFamily="34" charset="-122"/>
                <a:cs typeface="+mn-ea"/>
              </a:rPr>
              <a:t>对网景公司和微软公司提出的方案进行了</a:t>
            </a:r>
            <a:r>
              <a:rPr lang="zh-CN" altLang="en-US" sz="2000" dirty="0">
                <a:solidFill>
                  <a:srgbClr val="1369B3"/>
                </a:solidFill>
                <a:latin typeface="微软雅黑" panose="020B0503020204020204" pitchFamily="34" charset="-122"/>
                <a:ea typeface="微软雅黑" panose="020B0503020204020204" pitchFamily="34" charset="-122"/>
                <a:cs typeface="+mn-ea"/>
              </a:rPr>
              <a:t>中和处理</a:t>
            </a:r>
            <a:r>
              <a:rPr lang="zh-CN" altLang="en-US" sz="2000" dirty="0">
                <a:solidFill>
                  <a:srgbClr val="595959"/>
                </a:solidFill>
                <a:latin typeface="微软雅黑" panose="020B0503020204020204" pitchFamily="34" charset="-122"/>
                <a:ea typeface="微软雅黑" panose="020B0503020204020204" pitchFamily="34" charset="-122"/>
                <a:cs typeface="+mn-ea"/>
              </a:rPr>
              <a:t>，将</a:t>
            </a:r>
            <a:r>
              <a:rPr lang="en-US" altLang="zh-CN" sz="2000" dirty="0">
                <a:solidFill>
                  <a:srgbClr val="595959"/>
                </a:solidFill>
                <a:latin typeface="微软雅黑" panose="020B0503020204020204" pitchFamily="34" charset="-122"/>
                <a:ea typeface="微软雅黑" panose="020B0503020204020204" pitchFamily="34" charset="-122"/>
                <a:cs typeface="+mn-ea"/>
              </a:rPr>
              <a:t>DOM</a:t>
            </a:r>
            <a:r>
              <a:rPr lang="zh-CN" altLang="en-US" sz="2000" dirty="0">
                <a:solidFill>
                  <a:srgbClr val="595959"/>
                </a:solidFill>
                <a:latin typeface="微软雅黑" panose="020B0503020204020204" pitchFamily="34" charset="-122"/>
                <a:ea typeface="微软雅黑" panose="020B0503020204020204" pitchFamily="34" charset="-122"/>
                <a:cs typeface="+mn-ea"/>
              </a:rPr>
              <a:t>事件流分为</a:t>
            </a:r>
            <a:r>
              <a:rPr lang="en-US" altLang="zh-CN" sz="2000" dirty="0">
                <a:solidFill>
                  <a:srgbClr val="1369B3"/>
                </a:solidFill>
                <a:latin typeface="微软雅黑" panose="020B0503020204020204" pitchFamily="34" charset="-122"/>
                <a:ea typeface="微软雅黑" panose="020B0503020204020204" pitchFamily="34" charset="-122"/>
                <a:cs typeface="+mn-ea"/>
              </a:rPr>
              <a:t>3</a:t>
            </a:r>
            <a:r>
              <a:rPr lang="zh-CN" altLang="en-US" sz="2000" dirty="0">
                <a:solidFill>
                  <a:srgbClr val="595959"/>
                </a:solidFill>
                <a:latin typeface="微软雅黑" panose="020B0503020204020204" pitchFamily="34" charset="-122"/>
                <a:ea typeface="微软雅黑" panose="020B0503020204020204" pitchFamily="34" charset="-122"/>
                <a:cs typeface="+mn-ea"/>
              </a:rPr>
              <a:t>个阶段，具体如下。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lvl="0" indent="-342900">
              <a:lnSpc>
                <a:spcPct val="150000"/>
              </a:lnSpc>
              <a:buFont typeface="Wingdings" panose="05000000000000000000" pitchFamily="2" charset="2"/>
              <a:buChar char=""/>
            </a:pPr>
            <a:r>
              <a:rPr lang="zh-CN" altLang="zh-CN" sz="2000" dirty="0">
                <a:solidFill>
                  <a:srgbClr val="1369B3"/>
                </a:solidFill>
                <a:latin typeface="微软雅黑" panose="020B0503020204020204" pitchFamily="34" charset="-122"/>
                <a:ea typeface="微软雅黑" panose="020B0503020204020204" pitchFamily="34" charset="-122"/>
                <a:cs typeface="+mn-ea"/>
              </a:rPr>
              <a:t>事件捕获阶段</a:t>
            </a:r>
            <a:r>
              <a:rPr lang="zh-CN" altLang="zh-CN" sz="2000" dirty="0">
                <a:solidFill>
                  <a:srgbClr val="595959"/>
                </a:solidFill>
                <a:latin typeface="微软雅黑" panose="020B0503020204020204" pitchFamily="34" charset="-122"/>
                <a:ea typeface="微软雅黑" panose="020B0503020204020204" pitchFamily="34" charset="-122"/>
                <a:cs typeface="+mn-ea"/>
              </a:rPr>
              <a:t>：事件从</a:t>
            </a:r>
            <a:r>
              <a:rPr lang="en-US" altLang="zh-CN" sz="2000" dirty="0">
                <a:solidFill>
                  <a:srgbClr val="595959"/>
                </a:solidFill>
                <a:latin typeface="微软雅黑" panose="020B0503020204020204" pitchFamily="34" charset="-122"/>
                <a:ea typeface="微软雅黑" panose="020B0503020204020204" pitchFamily="34" charset="-122"/>
                <a:cs typeface="+mn-ea"/>
              </a:rPr>
              <a:t>document</a:t>
            </a:r>
            <a:r>
              <a:rPr lang="zh-CN" altLang="zh-CN" sz="2000" dirty="0">
                <a:solidFill>
                  <a:srgbClr val="595959"/>
                </a:solidFill>
                <a:latin typeface="微软雅黑" panose="020B0503020204020204" pitchFamily="34" charset="-122"/>
                <a:ea typeface="微软雅黑" panose="020B0503020204020204" pitchFamily="34" charset="-122"/>
                <a:cs typeface="+mn-ea"/>
              </a:rPr>
              <a:t>节点自上而下向目标节点传播的阶段。</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0" indent="-342900">
              <a:lnSpc>
                <a:spcPct val="150000"/>
              </a:lnSpc>
              <a:buFont typeface="Wingdings" panose="05000000000000000000" pitchFamily="2" charset="2"/>
              <a:buChar char=""/>
            </a:pPr>
            <a:endParaRPr lang="zh-CN" altLang="zh-CN" sz="1000" dirty="0">
              <a:solidFill>
                <a:srgbClr val="1369B3"/>
              </a:solidFill>
              <a:latin typeface="微软雅黑" panose="020B0503020204020204" pitchFamily="34" charset="-122"/>
              <a:ea typeface="微软雅黑" panose="020B0503020204020204" pitchFamily="34" charset="-122"/>
              <a:cs typeface="+mn-ea"/>
            </a:endParaRPr>
          </a:p>
          <a:p>
            <a:pPr lvl="0" indent="-342900">
              <a:lnSpc>
                <a:spcPct val="150000"/>
              </a:lnSpc>
              <a:buFont typeface="Wingdings" panose="05000000000000000000" pitchFamily="2" charset="2"/>
              <a:buChar char=""/>
            </a:pPr>
            <a:r>
              <a:rPr lang="zh-CN" altLang="zh-CN" sz="2000" dirty="0">
                <a:solidFill>
                  <a:srgbClr val="1369B3"/>
                </a:solidFill>
                <a:latin typeface="微软雅黑" panose="020B0503020204020204" pitchFamily="34" charset="-122"/>
                <a:ea typeface="微软雅黑" panose="020B0503020204020204" pitchFamily="34" charset="-122"/>
                <a:cs typeface="+mn-ea"/>
              </a:rPr>
              <a:t>事件目标阶段</a:t>
            </a:r>
            <a:r>
              <a:rPr lang="zh-CN" altLang="zh-CN" sz="2000" dirty="0">
                <a:solidFill>
                  <a:srgbClr val="595959"/>
                </a:solidFill>
                <a:latin typeface="微软雅黑" panose="020B0503020204020204" pitchFamily="34" charset="-122"/>
                <a:ea typeface="微软雅黑" panose="020B0503020204020204" pitchFamily="34" charset="-122"/>
                <a:cs typeface="+mn-ea"/>
              </a:rPr>
              <a:t>：事件流到达目标节点后，执行相应的事件处理函数的阶段。</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0" indent="-342900">
              <a:lnSpc>
                <a:spcPct val="150000"/>
              </a:lnSpc>
              <a:buFont typeface="Wingdings" panose="05000000000000000000" pitchFamily="2" charset="2"/>
              <a:buChar char=""/>
            </a:pPr>
            <a:endParaRPr lang="zh-CN" altLang="zh-CN" sz="1000" dirty="0">
              <a:solidFill>
                <a:srgbClr val="1369B3"/>
              </a:solidFill>
              <a:latin typeface="微软雅黑" panose="020B0503020204020204" pitchFamily="34" charset="-122"/>
              <a:ea typeface="微软雅黑" panose="020B0503020204020204" pitchFamily="34" charset="-122"/>
              <a:cs typeface="+mn-ea"/>
            </a:endParaRPr>
          </a:p>
          <a:p>
            <a:pPr lvl="0" indent="-342900">
              <a:lnSpc>
                <a:spcPct val="150000"/>
              </a:lnSpc>
              <a:buFont typeface="Wingdings" panose="05000000000000000000" pitchFamily="2" charset="2"/>
              <a:buChar char=""/>
            </a:pPr>
            <a:r>
              <a:rPr lang="zh-CN" altLang="zh-CN" sz="2000" dirty="0">
                <a:solidFill>
                  <a:srgbClr val="1369B3"/>
                </a:solidFill>
                <a:latin typeface="微软雅黑" panose="020B0503020204020204" pitchFamily="34" charset="-122"/>
                <a:ea typeface="微软雅黑" panose="020B0503020204020204" pitchFamily="34" charset="-122"/>
                <a:cs typeface="+mn-ea"/>
              </a:rPr>
              <a:t>事件冒泡阶段</a:t>
            </a:r>
            <a:r>
              <a:rPr lang="zh-CN" altLang="zh-CN" sz="2000" dirty="0">
                <a:solidFill>
                  <a:srgbClr val="595959"/>
                </a:solidFill>
                <a:latin typeface="微软雅黑" panose="020B0503020204020204" pitchFamily="34" charset="-122"/>
                <a:ea typeface="微软雅黑" panose="020B0503020204020204" pitchFamily="34" charset="-122"/>
                <a:cs typeface="+mn-ea"/>
              </a:rPr>
              <a:t>：事件从目标节点自上而下向</a:t>
            </a:r>
            <a:r>
              <a:rPr lang="en-US" altLang="zh-CN" sz="2000" dirty="0">
                <a:solidFill>
                  <a:srgbClr val="595959"/>
                </a:solidFill>
                <a:latin typeface="微软雅黑" panose="020B0503020204020204" pitchFamily="34" charset="-122"/>
                <a:ea typeface="微软雅黑" panose="020B0503020204020204" pitchFamily="34" charset="-122"/>
                <a:cs typeface="+mn-ea"/>
              </a:rPr>
              <a:t>document</a:t>
            </a:r>
            <a:r>
              <a:rPr lang="zh-CN" altLang="zh-CN" sz="2000" dirty="0">
                <a:solidFill>
                  <a:srgbClr val="595959"/>
                </a:solidFill>
                <a:latin typeface="微软雅黑" panose="020B0503020204020204" pitchFamily="34" charset="-122"/>
                <a:ea typeface="微软雅黑" panose="020B0503020204020204" pitchFamily="34" charset="-122"/>
                <a:cs typeface="+mn-ea"/>
              </a:rPr>
              <a:t>节点传播的阶段。</a:t>
            </a:r>
          </a:p>
        </p:txBody>
      </p:sp>
      <p:sp>
        <p:nvSpPr>
          <p:cNvPr id="7" name="Title 1">
            <a:extLst>
              <a:ext uri="{FF2B5EF4-FFF2-40B4-BE49-F238E27FC236}">
                <a16:creationId xmlns:a16="http://schemas.microsoft.com/office/drawing/2014/main" id="{57263B4F-FF40-42B4-B1EE-558B7410FF63}"/>
              </a:ext>
            </a:extLst>
          </p:cNvPr>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7.3.3  DOM</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事件流</a:t>
            </a:r>
          </a:p>
        </p:txBody>
      </p:sp>
      <p:sp>
        <p:nvSpPr>
          <p:cNvPr id="4" name="文本框 3">
            <a:extLst>
              <a:ext uri="{FF2B5EF4-FFF2-40B4-BE49-F238E27FC236}">
                <a16:creationId xmlns:a16="http://schemas.microsoft.com/office/drawing/2014/main" id="{A1403994-3A7C-4759-85E0-99C054C40A39}"/>
              </a:ext>
            </a:extLst>
          </p:cNvPr>
          <p:cNvSpPr txBox="1"/>
          <p:nvPr/>
        </p:nvSpPr>
        <p:spPr>
          <a:xfrm>
            <a:off x="1018011" y="4502363"/>
            <a:ext cx="10261771" cy="1015663"/>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当事件发生后，浏览器首先进行</a:t>
            </a:r>
            <a:r>
              <a:rPr lang="zh-CN" altLang="en-US" sz="2000" dirty="0">
                <a:solidFill>
                  <a:srgbClr val="1369B3"/>
                </a:solidFill>
                <a:latin typeface="微软雅黑" panose="020B0503020204020204" pitchFamily="34" charset="-122"/>
                <a:ea typeface="微软雅黑" panose="020B0503020204020204" pitchFamily="34" charset="-122"/>
              </a:rPr>
              <a:t>事件捕获</a:t>
            </a:r>
            <a:r>
              <a:rPr lang="zh-CN" altLang="en-US" sz="2000" dirty="0">
                <a:solidFill>
                  <a:srgbClr val="595959"/>
                </a:solidFill>
                <a:latin typeface="微软雅黑" panose="020B0503020204020204" pitchFamily="34" charset="-122"/>
                <a:ea typeface="微软雅黑" panose="020B0503020204020204" pitchFamily="34" charset="-122"/>
              </a:rPr>
              <a:t>，但不会对事件进行处理</a:t>
            </a:r>
            <a:r>
              <a:rPr lang="zh-CN" altLang="en-US" sz="2000" dirty="0" smtClean="0">
                <a:solidFill>
                  <a:srgbClr val="595959"/>
                </a:solidFill>
                <a:latin typeface="微软雅黑" panose="020B0503020204020204" pitchFamily="34" charset="-122"/>
                <a:ea typeface="微软雅黑" panose="020B0503020204020204" pitchFamily="34" charset="-122"/>
              </a:rPr>
              <a:t>；然后</a:t>
            </a:r>
            <a:r>
              <a:rPr lang="zh-CN" altLang="en-US" sz="2000" dirty="0">
                <a:solidFill>
                  <a:srgbClr val="595959"/>
                </a:solidFill>
                <a:latin typeface="微软雅黑" panose="020B0503020204020204" pitchFamily="34" charset="-122"/>
                <a:ea typeface="微软雅黑" panose="020B0503020204020204" pitchFamily="34" charset="-122"/>
              </a:rPr>
              <a:t>进入</a:t>
            </a:r>
            <a:r>
              <a:rPr lang="zh-CN" altLang="en-US" sz="2000" dirty="0">
                <a:solidFill>
                  <a:srgbClr val="1369B3"/>
                </a:solidFill>
                <a:latin typeface="微软雅黑" panose="020B0503020204020204" pitchFamily="34" charset="-122"/>
                <a:ea typeface="微软雅黑" panose="020B0503020204020204" pitchFamily="34" charset="-122"/>
              </a:rPr>
              <a:t>目标阶段</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执行</a:t>
            </a:r>
            <a:r>
              <a:rPr lang="zh-CN" altLang="en-US" sz="2000" dirty="0">
                <a:solidFill>
                  <a:srgbClr val="595959"/>
                </a:solidFill>
                <a:latin typeface="微软雅黑" panose="020B0503020204020204" pitchFamily="34" charset="-122"/>
                <a:ea typeface="微软雅黑" panose="020B0503020204020204" pitchFamily="34" charset="-122"/>
              </a:rPr>
              <a:t>目标节点的</a:t>
            </a:r>
            <a:r>
              <a:rPr lang="zh-CN" altLang="en-US" sz="2000" dirty="0">
                <a:solidFill>
                  <a:srgbClr val="1369B3"/>
                </a:solidFill>
                <a:latin typeface="微软雅黑" panose="020B0503020204020204" pitchFamily="34" charset="-122"/>
                <a:ea typeface="微软雅黑" panose="020B0503020204020204" pitchFamily="34" charset="-122"/>
              </a:rPr>
              <a:t>事件处理程序</a:t>
            </a:r>
            <a:r>
              <a:rPr lang="zh-CN" altLang="en-US" sz="2000" dirty="0" smtClean="0">
                <a:solidFill>
                  <a:srgbClr val="595959"/>
                </a:solidFill>
                <a:latin typeface="微软雅黑" panose="020B0503020204020204" pitchFamily="34" charset="-122"/>
                <a:ea typeface="微软雅黑" panose="020B0503020204020204" pitchFamily="34" charset="-122"/>
              </a:rPr>
              <a:t>；最后</a:t>
            </a:r>
            <a:r>
              <a:rPr lang="zh-CN" altLang="en-US" sz="2000" dirty="0">
                <a:solidFill>
                  <a:srgbClr val="595959"/>
                </a:solidFill>
                <a:latin typeface="微软雅黑" panose="020B0503020204020204" pitchFamily="34" charset="-122"/>
                <a:ea typeface="微软雅黑" panose="020B0503020204020204" pitchFamily="34" charset="-122"/>
              </a:rPr>
              <a:t>实现</a:t>
            </a:r>
            <a:r>
              <a:rPr lang="zh-CN" altLang="en-US" sz="2000" dirty="0">
                <a:solidFill>
                  <a:srgbClr val="1369B3"/>
                </a:solidFill>
                <a:latin typeface="微软雅黑" panose="020B0503020204020204" pitchFamily="34" charset="-122"/>
                <a:ea typeface="微软雅黑" panose="020B0503020204020204" pitchFamily="34" charset="-122"/>
              </a:rPr>
              <a:t>事件的冒泡</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逐级</a:t>
            </a:r>
            <a:r>
              <a:rPr lang="zh-CN" altLang="en-US" sz="2000" dirty="0">
                <a:solidFill>
                  <a:srgbClr val="595959"/>
                </a:solidFill>
                <a:latin typeface="微软雅黑" panose="020B0503020204020204" pitchFamily="34" charset="-122"/>
                <a:ea typeface="微软雅黑" panose="020B0503020204020204" pitchFamily="34" charset="-122"/>
              </a:rPr>
              <a:t>对事件进行处理。</a:t>
            </a:r>
          </a:p>
        </p:txBody>
      </p:sp>
    </p:spTree>
    <p:extLst>
      <p:ext uri="{BB962C8B-B14F-4D97-AF65-F5344CB8AC3E}">
        <p14:creationId xmlns:p14="http://schemas.microsoft.com/office/powerpoint/2010/main" val="1682569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263B4F-FF40-42B4-B1EE-558B7410FF63}"/>
              </a:ext>
            </a:extLst>
          </p:cNvPr>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7.3.3  DOM</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事件流</a:t>
            </a:r>
          </a:p>
        </p:txBody>
      </p:sp>
      <p:sp>
        <p:nvSpPr>
          <p:cNvPr id="6" name="文本框 5">
            <a:extLst>
              <a:ext uri="{FF2B5EF4-FFF2-40B4-BE49-F238E27FC236}">
                <a16:creationId xmlns:a16="http://schemas.microsoft.com/office/drawing/2014/main" id="{D3A738A6-3317-483C-AE65-D9ADD11703FE}"/>
              </a:ext>
            </a:extLst>
          </p:cNvPr>
          <p:cNvSpPr txBox="1"/>
          <p:nvPr/>
        </p:nvSpPr>
        <p:spPr>
          <a:xfrm>
            <a:off x="982638" y="1033248"/>
            <a:ext cx="10585176" cy="499624"/>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下面以一个</a:t>
            </a:r>
            <a:r>
              <a:rPr lang="zh-CN" altLang="en-US" sz="2000" dirty="0">
                <a:solidFill>
                  <a:srgbClr val="1369B3"/>
                </a:solidFill>
                <a:latin typeface="微软雅黑" panose="020B0503020204020204" pitchFamily="34" charset="-122"/>
                <a:ea typeface="微软雅黑" panose="020B0503020204020204" pitchFamily="34" charset="-122"/>
                <a:cs typeface="+mn-ea"/>
              </a:rPr>
              <a:t>包含</a:t>
            </a:r>
            <a:r>
              <a:rPr lang="en-US" altLang="zh-CN" sz="2000" dirty="0">
                <a:solidFill>
                  <a:srgbClr val="1369B3"/>
                </a:solidFill>
                <a:latin typeface="微软雅黑" panose="020B0503020204020204" pitchFamily="34" charset="-122"/>
                <a:ea typeface="微软雅黑" panose="020B0503020204020204" pitchFamily="34" charset="-122"/>
                <a:cs typeface="+mn-ea"/>
              </a:rPr>
              <a:t>div</a:t>
            </a:r>
            <a:r>
              <a:rPr lang="zh-CN" altLang="en-US" sz="2000" dirty="0">
                <a:solidFill>
                  <a:srgbClr val="1369B3"/>
                </a:solidFill>
                <a:latin typeface="微软雅黑" panose="020B0503020204020204" pitchFamily="34" charset="-122"/>
                <a:ea typeface="微软雅黑" panose="020B0503020204020204" pitchFamily="34" charset="-122"/>
                <a:cs typeface="+mn-ea"/>
              </a:rPr>
              <a:t>元素的页面</a:t>
            </a:r>
            <a:r>
              <a:rPr lang="zh-CN" altLang="en-US" sz="2000" dirty="0">
                <a:solidFill>
                  <a:srgbClr val="595959"/>
                </a:solidFill>
                <a:latin typeface="微软雅黑" panose="020B0503020204020204" pitchFamily="34" charset="-122"/>
                <a:ea typeface="微软雅黑" panose="020B0503020204020204" pitchFamily="34" charset="-122"/>
                <a:cs typeface="+mn-ea"/>
              </a:rPr>
              <a:t>为例，演示</a:t>
            </a:r>
            <a:r>
              <a:rPr lang="zh-CN" altLang="en-US" sz="2000" dirty="0">
                <a:solidFill>
                  <a:srgbClr val="1369B3"/>
                </a:solidFill>
                <a:latin typeface="微软雅黑" panose="020B0503020204020204" pitchFamily="34" charset="-122"/>
                <a:ea typeface="微软雅黑" panose="020B0503020204020204" pitchFamily="34" charset="-122"/>
                <a:cs typeface="+mn-ea"/>
              </a:rPr>
              <a:t>事件流</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具体过程</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3" name="对象 2">
            <a:extLst>
              <a:ext uri="{FF2B5EF4-FFF2-40B4-BE49-F238E27FC236}">
                <a16:creationId xmlns:a16="http://schemas.microsoft.com/office/drawing/2014/main" id="{5F9D82D1-1E57-41B2-A124-2FA53D093B9B}"/>
              </a:ext>
            </a:extLst>
          </p:cNvPr>
          <p:cNvGraphicFramePr>
            <a:graphicFrameLocks noChangeAspect="1"/>
          </p:cNvGraphicFramePr>
          <p:nvPr>
            <p:extLst>
              <p:ext uri="{D42A27DB-BD31-4B8C-83A1-F6EECF244321}">
                <p14:modId xmlns:p14="http://schemas.microsoft.com/office/powerpoint/2010/main" val="1770215157"/>
              </p:ext>
            </p:extLst>
          </p:nvPr>
        </p:nvGraphicFramePr>
        <p:xfrm>
          <a:off x="730610" y="2061642"/>
          <a:ext cx="5400600" cy="3286817"/>
        </p:xfrm>
        <a:graphic>
          <a:graphicData uri="http://schemas.openxmlformats.org/presentationml/2006/ole">
            <mc:AlternateContent xmlns:mc="http://schemas.openxmlformats.org/markup-compatibility/2006">
              <mc:Choice xmlns:v="urn:schemas-microsoft-com:vml" Requires="v">
                <p:oleObj spid="_x0000_s4740" r:id="rId3" imgW="4623490" imgH="2815546" progId="Visio.Drawing.11">
                  <p:embed/>
                </p:oleObj>
              </mc:Choice>
              <mc:Fallback>
                <p:oleObj r:id="rId3" imgW="4623490" imgH="281554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10" y="2061642"/>
                        <a:ext cx="5400600" cy="3286817"/>
                      </a:xfrm>
                      <a:prstGeom prst="rect">
                        <a:avLst/>
                      </a:prstGeom>
                      <a:noFill/>
                    </p:spPr>
                  </p:pic>
                </p:oleObj>
              </mc:Fallback>
            </mc:AlternateContent>
          </a:graphicData>
        </a:graphic>
      </p:graphicFrame>
      <p:sp>
        <p:nvSpPr>
          <p:cNvPr id="10" name="文本框 9">
            <a:extLst>
              <a:ext uri="{FF2B5EF4-FFF2-40B4-BE49-F238E27FC236}">
                <a16:creationId xmlns:a16="http://schemas.microsoft.com/office/drawing/2014/main" id="{7668EE1A-2481-42FC-B58F-0DE7D588498F}"/>
              </a:ext>
            </a:extLst>
          </p:cNvPr>
          <p:cNvSpPr txBox="1"/>
          <p:nvPr/>
        </p:nvSpPr>
        <p:spPr>
          <a:xfrm>
            <a:off x="6570542" y="2554079"/>
            <a:ext cx="4737959" cy="3323987"/>
          </a:xfrm>
          <a:prstGeom prst="rect">
            <a:avLst/>
          </a:prstGeom>
          <a:noFill/>
        </p:spPr>
        <p:txBody>
          <a:bodyPr wrap="square" rtlCol="0">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当</a:t>
            </a:r>
            <a:r>
              <a:rPr lang="en-US" altLang="zh-CN" sz="1800" dirty="0" smtClean="0">
                <a:solidFill>
                  <a:srgbClr val="595959"/>
                </a:solidFill>
                <a:latin typeface="微软雅黑" panose="020B0503020204020204" pitchFamily="34" charset="-122"/>
                <a:ea typeface="微软雅黑" panose="020B0503020204020204" pitchFamily="34" charset="-122"/>
              </a:rPr>
              <a:t>div</a:t>
            </a:r>
            <a:r>
              <a:rPr lang="zh-CN" altLang="en-US" sz="1800" dirty="0" smtClean="0">
                <a:solidFill>
                  <a:srgbClr val="595959"/>
                </a:solidFill>
                <a:latin typeface="微软雅黑" panose="020B0503020204020204" pitchFamily="34" charset="-122"/>
                <a:ea typeface="微软雅黑" panose="020B0503020204020204" pitchFamily="34" charset="-122"/>
              </a:rPr>
              <a:t>元素上</a:t>
            </a:r>
            <a:r>
              <a:rPr lang="zh-CN" altLang="en-US" sz="1800" dirty="0">
                <a:solidFill>
                  <a:srgbClr val="595959"/>
                </a:solidFill>
                <a:latin typeface="微软雅黑" panose="020B0503020204020204" pitchFamily="34" charset="-122"/>
                <a:ea typeface="微软雅黑" panose="020B0503020204020204" pitchFamily="34" charset="-122"/>
              </a:rPr>
              <a:t>注册的</a:t>
            </a:r>
            <a:r>
              <a:rPr lang="zh-CN" altLang="en-US" sz="1800" dirty="0">
                <a:solidFill>
                  <a:srgbClr val="1369B3"/>
                </a:solidFill>
                <a:latin typeface="微软雅黑" panose="020B0503020204020204" pitchFamily="34" charset="-122"/>
                <a:ea typeface="微软雅黑" panose="020B0503020204020204" pitchFamily="34" charset="-122"/>
              </a:rPr>
              <a:t>事件被触发</a:t>
            </a:r>
            <a:r>
              <a:rPr lang="zh-CN" altLang="en-US" sz="1800" dirty="0" smtClean="0">
                <a:solidFill>
                  <a:srgbClr val="1369B3"/>
                </a:solidFill>
                <a:latin typeface="微软雅黑" panose="020B0503020204020204" pitchFamily="34" charset="-122"/>
                <a:ea typeface="微软雅黑" panose="020B0503020204020204" pitchFamily="34" charset="-122"/>
              </a:rPr>
              <a:t>后</a:t>
            </a:r>
            <a:r>
              <a:rPr lang="zh-CN" altLang="en-US" sz="1800" dirty="0" smtClean="0">
                <a:solidFill>
                  <a:srgbClr val="595959"/>
                </a:solidFill>
                <a:latin typeface="微软雅黑" panose="020B0503020204020204" pitchFamily="34" charset="-122"/>
                <a:ea typeface="微软雅黑" panose="020B0503020204020204" pitchFamily="34" charset="-122"/>
              </a:rPr>
              <a:t>，</a:t>
            </a:r>
            <a:endParaRPr lang="en-US" altLang="zh-CN" sz="1800" dirty="0" smtClean="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dirty="0" smtClean="0">
                <a:solidFill>
                  <a:srgbClr val="1369B3"/>
                </a:solidFill>
                <a:latin typeface="微软雅黑" panose="020B0503020204020204" pitchFamily="34" charset="-122"/>
                <a:ea typeface="微软雅黑" panose="020B0503020204020204" pitchFamily="34" charset="-122"/>
              </a:rPr>
              <a:t>首先</a:t>
            </a:r>
            <a:r>
              <a:rPr lang="zh-CN" altLang="en-US" sz="1800" dirty="0">
                <a:solidFill>
                  <a:srgbClr val="595959"/>
                </a:solidFill>
                <a:latin typeface="微软雅黑" panose="020B0503020204020204" pitchFamily="34" charset="-122"/>
                <a:ea typeface="微软雅黑" panose="020B0503020204020204" pitchFamily="34" charset="-122"/>
              </a:rPr>
              <a:t>会进入</a:t>
            </a:r>
            <a:r>
              <a:rPr lang="zh-CN" altLang="en-US" sz="1800" dirty="0">
                <a:solidFill>
                  <a:srgbClr val="1369B3"/>
                </a:solidFill>
                <a:latin typeface="微软雅黑" panose="020B0503020204020204" pitchFamily="34" charset="-122"/>
                <a:ea typeface="微软雅黑" panose="020B0503020204020204" pitchFamily="34" charset="-122"/>
              </a:rPr>
              <a:t>事件捕获阶段</a:t>
            </a:r>
            <a:r>
              <a:rPr lang="zh-CN" altLang="en-US" sz="1800" dirty="0">
                <a:solidFill>
                  <a:srgbClr val="595959"/>
                </a:solidFill>
                <a:latin typeface="微软雅黑" panose="020B0503020204020204" pitchFamily="34" charset="-122"/>
                <a:ea typeface="微软雅黑" panose="020B0503020204020204" pitchFamily="34" charset="-122"/>
              </a:rPr>
              <a:t>，按照从</a:t>
            </a:r>
            <a:r>
              <a:rPr lang="en-US" altLang="zh-CN" sz="1800" dirty="0">
                <a:solidFill>
                  <a:srgbClr val="595959"/>
                </a:solidFill>
                <a:latin typeface="微软雅黑" panose="020B0503020204020204" pitchFamily="34" charset="-122"/>
                <a:ea typeface="微软雅黑" panose="020B0503020204020204" pitchFamily="34" charset="-122"/>
              </a:rPr>
              <a:t>document</a:t>
            </a:r>
            <a:r>
              <a:rPr lang="zh-CN" altLang="en-US" sz="1800" dirty="0">
                <a:solidFill>
                  <a:srgbClr val="595959"/>
                </a:solidFill>
                <a:latin typeface="微软雅黑" panose="020B0503020204020204" pitchFamily="34" charset="-122"/>
                <a:ea typeface="微软雅黑" panose="020B0503020204020204" pitchFamily="34" charset="-122"/>
              </a:rPr>
              <a:t>节点到</a:t>
            </a:r>
            <a:r>
              <a:rPr lang="en-US" altLang="zh-CN" sz="1800" dirty="0" smtClean="0">
                <a:solidFill>
                  <a:srgbClr val="595959"/>
                </a:solidFill>
                <a:latin typeface="微软雅黑" panose="020B0503020204020204" pitchFamily="34" charset="-122"/>
                <a:ea typeface="微软雅黑" panose="020B0503020204020204" pitchFamily="34" charset="-122"/>
              </a:rPr>
              <a:t>div</a:t>
            </a:r>
            <a:r>
              <a:rPr lang="zh-CN" altLang="en-US" sz="1800" dirty="0" smtClean="0">
                <a:solidFill>
                  <a:srgbClr val="595959"/>
                </a:solidFill>
                <a:latin typeface="微软雅黑" panose="020B0503020204020204" pitchFamily="34" charset="-122"/>
                <a:ea typeface="微软雅黑" panose="020B0503020204020204" pitchFamily="34" charset="-122"/>
              </a:rPr>
              <a:t>元素的</a:t>
            </a:r>
            <a:r>
              <a:rPr lang="zh-CN" altLang="en-US" sz="1800" dirty="0">
                <a:solidFill>
                  <a:srgbClr val="595959"/>
                </a:solidFill>
                <a:latin typeface="微软雅黑" panose="020B0503020204020204" pitchFamily="34" charset="-122"/>
                <a:ea typeface="微软雅黑" panose="020B0503020204020204" pitchFamily="34" charset="-122"/>
              </a:rPr>
              <a:t>顺序</a:t>
            </a:r>
            <a:r>
              <a:rPr lang="zh-CN" altLang="en-US" sz="1800" dirty="0">
                <a:solidFill>
                  <a:srgbClr val="1369B3"/>
                </a:solidFill>
                <a:latin typeface="微软雅黑" panose="020B0503020204020204" pitchFamily="34" charset="-122"/>
                <a:ea typeface="微软雅黑" panose="020B0503020204020204" pitchFamily="34" charset="-122"/>
              </a:rPr>
              <a:t>逐层传播</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a:lnSpc>
                <a:spcPct val="150000"/>
              </a:lnSpc>
            </a:pPr>
            <a:endParaRPr lang="en-US" altLang="zh-CN" sz="700" dirty="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369B3"/>
                </a:solidFill>
                <a:latin typeface="微软雅黑" panose="020B0503020204020204" pitchFamily="34" charset="-122"/>
                <a:ea typeface="微软雅黑" panose="020B0503020204020204" pitchFamily="34" charset="-122"/>
              </a:rPr>
              <a:t>然后</a:t>
            </a:r>
            <a:r>
              <a:rPr lang="zh-CN" altLang="en-US" sz="1800" dirty="0" smtClean="0">
                <a:solidFill>
                  <a:srgbClr val="595959"/>
                </a:solidFill>
                <a:latin typeface="微软雅黑" panose="020B0503020204020204" pitchFamily="34" charset="-122"/>
                <a:ea typeface="微软雅黑" panose="020B0503020204020204" pitchFamily="34" charset="-122"/>
              </a:rPr>
              <a:t>进入</a:t>
            </a:r>
            <a:r>
              <a:rPr lang="zh-CN" altLang="en-US" sz="1800" dirty="0" smtClean="0">
                <a:solidFill>
                  <a:srgbClr val="1369B3"/>
                </a:solidFill>
                <a:latin typeface="微软雅黑" panose="020B0503020204020204" pitchFamily="34" charset="-122"/>
                <a:ea typeface="微软雅黑" panose="020B0503020204020204" pitchFamily="34" charset="-122"/>
              </a:rPr>
              <a:t>事件目标</a:t>
            </a:r>
            <a:r>
              <a:rPr lang="zh-CN" altLang="en-US" sz="1800" dirty="0">
                <a:solidFill>
                  <a:srgbClr val="1369B3"/>
                </a:solidFill>
                <a:latin typeface="微软雅黑" panose="020B0503020204020204" pitchFamily="34" charset="-122"/>
                <a:ea typeface="微软雅黑" panose="020B0503020204020204" pitchFamily="34" charset="-122"/>
              </a:rPr>
              <a:t>阶段</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smtClean="0">
                <a:solidFill>
                  <a:srgbClr val="595959"/>
                </a:solidFill>
                <a:latin typeface="微软雅黑" panose="020B0503020204020204" pitchFamily="34" charset="-122"/>
                <a:ea typeface="微软雅黑" panose="020B0503020204020204" pitchFamily="34" charset="-122"/>
              </a:rPr>
              <a:t>执行事件目标</a:t>
            </a:r>
            <a:r>
              <a:rPr lang="zh-CN" altLang="en-US" sz="1800" dirty="0">
                <a:solidFill>
                  <a:srgbClr val="595959"/>
                </a:solidFill>
                <a:latin typeface="微软雅黑" panose="020B0503020204020204" pitchFamily="34" charset="-122"/>
                <a:ea typeface="微软雅黑" panose="020B0503020204020204" pitchFamily="34" charset="-122"/>
              </a:rPr>
              <a:t>阶段的事件处理函数。</a:t>
            </a:r>
            <a:endParaRPr lang="en-US" altLang="zh-CN" sz="1800" dirty="0">
              <a:solidFill>
                <a:srgbClr val="595959"/>
              </a:solidFill>
              <a:latin typeface="微软雅黑" panose="020B0503020204020204" pitchFamily="34" charset="-122"/>
              <a:ea typeface="微软雅黑" panose="020B0503020204020204" pitchFamily="34" charset="-122"/>
            </a:endParaRPr>
          </a:p>
          <a:p>
            <a:pPr>
              <a:lnSpc>
                <a:spcPct val="150000"/>
              </a:lnSpc>
            </a:pPr>
            <a:endParaRPr lang="en-US" altLang="zh-CN" sz="700" dirty="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1369B3"/>
                </a:solidFill>
                <a:latin typeface="微软雅黑" panose="020B0503020204020204" pitchFamily="34" charset="-122"/>
                <a:ea typeface="微软雅黑" panose="020B0503020204020204" pitchFamily="34" charset="-122"/>
              </a:rPr>
              <a:t>最后</a:t>
            </a:r>
            <a:r>
              <a:rPr lang="zh-CN" altLang="en-US" sz="1800" dirty="0">
                <a:solidFill>
                  <a:srgbClr val="595959"/>
                </a:solidFill>
                <a:latin typeface="微软雅黑" panose="020B0503020204020204" pitchFamily="34" charset="-122"/>
                <a:ea typeface="微软雅黑" panose="020B0503020204020204" pitchFamily="34" charset="-122"/>
              </a:rPr>
              <a:t>进入</a:t>
            </a:r>
            <a:r>
              <a:rPr lang="zh-CN" altLang="en-US" sz="1800" dirty="0">
                <a:solidFill>
                  <a:srgbClr val="1369B3"/>
                </a:solidFill>
                <a:latin typeface="微软雅黑" panose="020B0503020204020204" pitchFamily="34" charset="-122"/>
                <a:ea typeface="微软雅黑" panose="020B0503020204020204" pitchFamily="34" charset="-122"/>
              </a:rPr>
              <a:t>事件冒泡阶段</a:t>
            </a:r>
            <a:r>
              <a:rPr lang="zh-CN" altLang="en-US" sz="1800" dirty="0">
                <a:solidFill>
                  <a:srgbClr val="595959"/>
                </a:solidFill>
                <a:latin typeface="微软雅黑" panose="020B0503020204020204" pitchFamily="34" charset="-122"/>
                <a:ea typeface="微软雅黑" panose="020B0503020204020204" pitchFamily="34" charset="-122"/>
              </a:rPr>
              <a:t>，按照从</a:t>
            </a:r>
            <a:r>
              <a:rPr lang="en-US" altLang="zh-CN" sz="1800" dirty="0" smtClean="0">
                <a:solidFill>
                  <a:srgbClr val="595959"/>
                </a:solidFill>
                <a:latin typeface="微软雅黑" panose="020B0503020204020204" pitchFamily="34" charset="-122"/>
                <a:ea typeface="微软雅黑" panose="020B0503020204020204" pitchFamily="34" charset="-122"/>
              </a:rPr>
              <a:t>div</a:t>
            </a:r>
            <a:r>
              <a:rPr lang="zh-CN" altLang="en-US" sz="1800" dirty="0" smtClean="0">
                <a:solidFill>
                  <a:srgbClr val="595959"/>
                </a:solidFill>
                <a:latin typeface="微软雅黑" panose="020B0503020204020204" pitchFamily="34" charset="-122"/>
                <a:ea typeface="微软雅黑" panose="020B0503020204020204" pitchFamily="34" charset="-122"/>
              </a:rPr>
              <a:t>元素到</a:t>
            </a:r>
            <a:r>
              <a:rPr lang="en-US" altLang="zh-CN" sz="1800" dirty="0">
                <a:solidFill>
                  <a:srgbClr val="595959"/>
                </a:solidFill>
                <a:latin typeface="微软雅黑" panose="020B0503020204020204" pitchFamily="34" charset="-122"/>
                <a:ea typeface="微软雅黑" panose="020B0503020204020204" pitchFamily="34" charset="-122"/>
              </a:rPr>
              <a:t>document</a:t>
            </a:r>
            <a:r>
              <a:rPr lang="zh-CN" altLang="en-US" sz="1800" dirty="0">
                <a:solidFill>
                  <a:srgbClr val="595959"/>
                </a:solidFill>
                <a:latin typeface="微软雅黑" panose="020B0503020204020204" pitchFamily="34" charset="-122"/>
                <a:ea typeface="微软雅黑" panose="020B0503020204020204" pitchFamily="34" charset="-122"/>
              </a:rPr>
              <a:t>节点的顺序逐层处理注册的事件。</a:t>
            </a:r>
          </a:p>
        </p:txBody>
      </p:sp>
      <p:sp>
        <p:nvSpPr>
          <p:cNvPr id="11" name="矩形: 对角圆角 10">
            <a:extLst>
              <a:ext uri="{FF2B5EF4-FFF2-40B4-BE49-F238E27FC236}">
                <a16:creationId xmlns:a16="http://schemas.microsoft.com/office/drawing/2014/main" id="{A1BE073D-29AC-435B-A398-6E5113278E3B}"/>
              </a:ext>
            </a:extLst>
          </p:cNvPr>
          <p:cNvSpPr/>
          <p:nvPr/>
        </p:nvSpPr>
        <p:spPr>
          <a:xfrm>
            <a:off x="6383238" y="2205658"/>
            <a:ext cx="5112568" cy="3960440"/>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6D0C83A-6370-4357-A328-C1FA296821F5}"/>
              </a:ext>
            </a:extLst>
          </p:cNvPr>
          <p:cNvSpPr/>
          <p:nvPr/>
        </p:nvSpPr>
        <p:spPr>
          <a:xfrm>
            <a:off x="6887294" y="1635110"/>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事件流的具体过程</a:t>
            </a:r>
            <a:endParaRPr lang="zh-CN" altLang="en-US"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6884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263B4F-FF40-42B4-B1EE-558B7410FF63}"/>
              </a:ext>
            </a:extLst>
          </p:cNvPr>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7.3.3  DOM</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事件流</a:t>
            </a:r>
          </a:p>
        </p:txBody>
      </p:sp>
      <p:sp>
        <p:nvSpPr>
          <p:cNvPr id="8" name="矩形: 对角圆角 6">
            <a:extLst>
              <a:ext uri="{FF2B5EF4-FFF2-40B4-BE49-F238E27FC236}">
                <a16:creationId xmlns:a16="http://schemas.microsoft.com/office/drawing/2014/main" id="{F95A4F98-EA79-433D-A029-6C08DA183AE3}"/>
              </a:ext>
            </a:extLst>
          </p:cNvPr>
          <p:cNvSpPr/>
          <p:nvPr/>
        </p:nvSpPr>
        <p:spPr>
          <a:xfrm>
            <a:off x="1342678" y="1481911"/>
            <a:ext cx="9405769" cy="2811979"/>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2B070921-DCEE-4FAB-921D-8D06DC322EA2}"/>
              </a:ext>
            </a:extLst>
          </p:cNvPr>
          <p:cNvSpPr/>
          <p:nvPr/>
        </p:nvSpPr>
        <p:spPr>
          <a:xfrm>
            <a:off x="3187607" y="1125538"/>
            <a:ext cx="536974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在</a:t>
            </a:r>
            <a:r>
              <a:rPr lang="en-US" altLang="zh-CN" sz="2000" dirty="0">
                <a:latin typeface="微软雅黑" panose="020B0503020204020204" pitchFamily="34" charset="-122"/>
                <a:ea typeface="微软雅黑" panose="020B0503020204020204" pitchFamily="34" charset="-122"/>
              </a:rPr>
              <a:t>JavaScript</a:t>
            </a:r>
            <a:r>
              <a:rPr lang="zh-CN" altLang="en-US" sz="2000" dirty="0">
                <a:latin typeface="微软雅黑" panose="020B0503020204020204" pitchFamily="34" charset="-122"/>
                <a:ea typeface="微软雅黑" panose="020B0503020204020204" pitchFamily="34" charset="-122"/>
              </a:rPr>
              <a:t>中</a:t>
            </a:r>
            <a:r>
              <a:rPr lang="zh-CN" altLang="en-US" sz="2000" dirty="0" smtClean="0">
                <a:latin typeface="微软雅黑" panose="020B0503020204020204" pitchFamily="34" charset="-122"/>
                <a:ea typeface="微软雅黑" panose="020B0503020204020204" pitchFamily="34" charset="-122"/>
              </a:rPr>
              <a:t>，事件</a:t>
            </a:r>
            <a:r>
              <a:rPr lang="zh-CN" altLang="en-US" sz="2000" dirty="0">
                <a:latin typeface="微软雅黑" panose="020B0503020204020204" pitchFamily="34" charset="-122"/>
                <a:ea typeface="微软雅黑" panose="020B0503020204020204" pitchFamily="34" charset="-122"/>
              </a:rPr>
              <a:t>处理</a:t>
            </a:r>
            <a:r>
              <a:rPr lang="zh-CN" altLang="en-US" sz="2000" dirty="0" smtClean="0">
                <a:latin typeface="微软雅黑" panose="020B0503020204020204" pitchFamily="34" charset="-122"/>
                <a:ea typeface="微软雅黑" panose="020B0503020204020204" pitchFamily="34" charset="-122"/>
              </a:rPr>
              <a:t>函数的执行顺序</a:t>
            </a:r>
            <a:endParaRPr lang="zh-CN" altLang="en-US" sz="20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DDE7D86-4436-4A48-B3F4-DCAA2B0B49B3}"/>
              </a:ext>
            </a:extLst>
          </p:cNvPr>
          <p:cNvSpPr txBox="1"/>
          <p:nvPr/>
        </p:nvSpPr>
        <p:spPr>
          <a:xfrm>
            <a:off x="1747447" y="1858099"/>
            <a:ext cx="8712968" cy="2181366"/>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默认情况下事件处理函数是按照</a:t>
            </a:r>
            <a:r>
              <a:rPr lang="zh-CN" altLang="en-US" sz="2000" dirty="0" smtClean="0">
                <a:solidFill>
                  <a:srgbClr val="1369B3"/>
                </a:solidFill>
                <a:latin typeface="微软雅黑" panose="020B0503020204020204" pitchFamily="34" charset="-122"/>
                <a:ea typeface="微软雅黑" panose="020B0503020204020204" pitchFamily="34" charset="-122"/>
              </a:rPr>
              <a:t>冒泡阶段的</a:t>
            </a:r>
            <a:r>
              <a:rPr lang="zh-CN" altLang="en-US" sz="2000" dirty="0">
                <a:solidFill>
                  <a:srgbClr val="1369B3"/>
                </a:solidFill>
                <a:latin typeface="微软雅黑" panose="020B0503020204020204" pitchFamily="34" charset="-122"/>
                <a:ea typeface="微软雅黑" panose="020B0503020204020204" pitchFamily="34" charset="-122"/>
              </a:rPr>
              <a:t>顺序</a:t>
            </a:r>
            <a:r>
              <a:rPr lang="zh-CN" altLang="en-US" sz="2000" dirty="0">
                <a:solidFill>
                  <a:srgbClr val="595959"/>
                </a:solidFill>
                <a:latin typeface="微软雅黑" panose="020B0503020204020204" pitchFamily="34" charset="-122"/>
                <a:ea typeface="微软雅黑" panose="020B0503020204020204" pitchFamily="34" charset="-122"/>
              </a:rPr>
              <a:t>执行</a:t>
            </a:r>
            <a:r>
              <a:rPr lang="zh-CN" altLang="en-US" sz="2000" dirty="0" smtClean="0">
                <a:solidFill>
                  <a:srgbClr val="595959"/>
                </a:solidFill>
                <a:latin typeface="微软雅黑" panose="020B0503020204020204" pitchFamily="34" charset="-122"/>
                <a:ea typeface="微软雅黑" panose="020B0503020204020204" pitchFamily="34" charset="-122"/>
              </a:rPr>
              <a:t>的，也就是说，先</a:t>
            </a:r>
            <a:r>
              <a:rPr lang="zh-CN" altLang="en-US" sz="2000" dirty="0">
                <a:solidFill>
                  <a:srgbClr val="595959"/>
                </a:solidFill>
                <a:latin typeface="微软雅黑" panose="020B0503020204020204" pitchFamily="34" charset="-122"/>
                <a:ea typeface="微软雅黑" panose="020B0503020204020204" pitchFamily="34" charset="-122"/>
              </a:rPr>
              <a:t>执行</a:t>
            </a:r>
            <a:r>
              <a:rPr lang="zh-CN" altLang="en-US" sz="2000" dirty="0">
                <a:solidFill>
                  <a:srgbClr val="1369B3"/>
                </a:solidFill>
                <a:latin typeface="微软雅黑" panose="020B0503020204020204" pitchFamily="34" charset="-122"/>
                <a:ea typeface="微软雅黑" panose="020B0503020204020204" pitchFamily="34" charset="-122"/>
              </a:rPr>
              <a:t>目标节点</a:t>
            </a:r>
            <a:r>
              <a:rPr lang="zh-CN" altLang="en-US" sz="2000" dirty="0">
                <a:solidFill>
                  <a:srgbClr val="595959"/>
                </a:solidFill>
                <a:latin typeface="微软雅黑" panose="020B0503020204020204" pitchFamily="34" charset="-122"/>
                <a:ea typeface="微软雅黑" panose="020B0503020204020204" pitchFamily="34" charset="-122"/>
              </a:rPr>
              <a:t>的事件处理函数，再</a:t>
            </a:r>
            <a:r>
              <a:rPr lang="zh-CN" altLang="en-US" sz="2000" dirty="0" smtClean="0">
                <a:solidFill>
                  <a:srgbClr val="595959"/>
                </a:solidFill>
                <a:latin typeface="微软雅黑" panose="020B0503020204020204" pitchFamily="34" charset="-122"/>
                <a:ea typeface="微软雅黑" panose="020B0503020204020204" pitchFamily="34" charset="-122"/>
              </a:rPr>
              <a:t>向上“冒泡”，执行</a:t>
            </a:r>
            <a:r>
              <a:rPr lang="zh-CN" altLang="en-US" sz="2000" dirty="0">
                <a:solidFill>
                  <a:srgbClr val="1369B3"/>
                </a:solidFill>
                <a:latin typeface="微软雅黑" panose="020B0503020204020204" pitchFamily="34" charset="-122"/>
                <a:ea typeface="微软雅黑" panose="020B0503020204020204" pitchFamily="34" charset="-122"/>
              </a:rPr>
              <a:t>父节点</a:t>
            </a:r>
            <a:r>
              <a:rPr lang="zh-CN" altLang="en-US" sz="2000" dirty="0">
                <a:solidFill>
                  <a:srgbClr val="595959"/>
                </a:solidFill>
                <a:latin typeface="微软雅黑" panose="020B0503020204020204" pitchFamily="34" charset="-122"/>
                <a:ea typeface="微软雅黑" panose="020B0503020204020204" pitchFamily="34" charset="-122"/>
              </a:rPr>
              <a:t>的事件处理函数</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en-US" altLang="zh-CN" sz="2000" dirty="0">
              <a:solidFill>
                <a:srgbClr val="595959"/>
              </a:solidFill>
              <a:latin typeface="微软雅黑" panose="020B0503020204020204" pitchFamily="34" charset="-122"/>
              <a:ea typeface="微软雅黑" panose="020B0503020204020204" pitchFamily="34" charset="-122"/>
            </a:endParaRPr>
          </a:p>
          <a:p>
            <a:pPr>
              <a:lnSpc>
                <a:spcPct val="150000"/>
              </a:lnSpc>
            </a:pPr>
            <a:endParaRPr lang="en-US" altLang="zh-CN" sz="1050" dirty="0" smtClean="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若要</a:t>
            </a:r>
            <a:r>
              <a:rPr lang="zh-CN" altLang="en-US" sz="2000" dirty="0">
                <a:solidFill>
                  <a:srgbClr val="595959"/>
                </a:solidFill>
                <a:latin typeface="微软雅黑" panose="020B0503020204020204" pitchFamily="34" charset="-122"/>
                <a:ea typeface="微软雅黑" panose="020B0503020204020204" pitchFamily="34" charset="-122"/>
              </a:rPr>
              <a:t>实现</a:t>
            </a:r>
            <a:r>
              <a:rPr lang="zh-CN" altLang="en-US" sz="2000" dirty="0">
                <a:solidFill>
                  <a:srgbClr val="1369B3"/>
                </a:solidFill>
                <a:latin typeface="微软雅黑" panose="020B0503020204020204" pitchFamily="34" charset="-122"/>
                <a:ea typeface="微软雅黑" panose="020B0503020204020204" pitchFamily="34" charset="-122"/>
              </a:rPr>
              <a:t>事件捕获</a:t>
            </a:r>
            <a:r>
              <a:rPr lang="zh-CN" altLang="en-US" sz="2000" dirty="0">
                <a:solidFill>
                  <a:srgbClr val="595959"/>
                </a:solidFill>
                <a:latin typeface="微软雅黑" panose="020B0503020204020204" pitchFamily="34" charset="-122"/>
                <a:ea typeface="微软雅黑" panose="020B0503020204020204" pitchFamily="34" charset="-122"/>
              </a:rPr>
              <a:t>，则</a:t>
            </a:r>
            <a:r>
              <a:rPr lang="zh-CN" altLang="en-US" sz="2000" dirty="0" smtClean="0">
                <a:solidFill>
                  <a:srgbClr val="595959"/>
                </a:solidFill>
                <a:latin typeface="微软雅黑" panose="020B0503020204020204" pitchFamily="34" charset="-122"/>
                <a:ea typeface="微软雅黑" panose="020B0503020204020204" pitchFamily="34" charset="-122"/>
              </a:rPr>
              <a:t>需要将</a:t>
            </a:r>
            <a:r>
              <a:rPr lang="en-US" altLang="zh-CN" sz="2000" dirty="0" err="1" smtClean="0">
                <a:solidFill>
                  <a:srgbClr val="1369B3"/>
                </a:solidFill>
                <a:latin typeface="微软雅黑" panose="020B0503020204020204" pitchFamily="34" charset="-122"/>
                <a:ea typeface="微软雅黑" panose="020B0503020204020204" pitchFamily="34" charset="-122"/>
              </a:rPr>
              <a:t>addEventListener</a:t>
            </a:r>
            <a:r>
              <a:rPr lang="en-US" altLang="zh-CN" sz="2000" dirty="0">
                <a:solidFill>
                  <a:srgbClr val="1369B3"/>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的第</a:t>
            </a:r>
            <a:r>
              <a:rPr lang="en-US" altLang="zh-CN" sz="2000" dirty="0">
                <a:solidFill>
                  <a:srgbClr val="1369B3"/>
                </a:solidFill>
                <a:latin typeface="微软雅黑" panose="020B0503020204020204" pitchFamily="34" charset="-122"/>
                <a:ea typeface="微软雅黑" panose="020B0503020204020204" pitchFamily="34" charset="-122"/>
              </a:rPr>
              <a:t>3</a:t>
            </a:r>
            <a:r>
              <a:rPr lang="zh-CN" altLang="en-US" sz="2000" dirty="0">
                <a:solidFill>
                  <a:srgbClr val="595959"/>
                </a:solidFill>
                <a:latin typeface="微软雅黑" panose="020B0503020204020204" pitchFamily="34" charset="-122"/>
                <a:ea typeface="微软雅黑" panose="020B0503020204020204" pitchFamily="34" charset="-122"/>
              </a:rPr>
              <a:t>个参数设置为</a:t>
            </a:r>
            <a:r>
              <a:rPr lang="en-US" altLang="zh-CN" sz="2000" dirty="0">
                <a:solidFill>
                  <a:srgbClr val="1369B3"/>
                </a:solidFill>
                <a:latin typeface="微软雅黑" panose="020B0503020204020204" pitchFamily="34" charset="-122"/>
                <a:ea typeface="微软雅黑" panose="020B0503020204020204" pitchFamily="34" charset="-122"/>
              </a:rPr>
              <a:t>true</a:t>
            </a:r>
            <a:r>
              <a:rPr lang="zh-CN" altLang="en-US" sz="2000" dirty="0">
                <a:solidFill>
                  <a:srgbClr val="595959"/>
                </a:solidFill>
                <a:latin typeface="微软雅黑" panose="020B0503020204020204" pitchFamily="34" charset="-122"/>
                <a:ea typeface="微软雅黑" panose="020B0503020204020204" pitchFamily="34" charset="-122"/>
              </a:rPr>
              <a:t>，表示在捕获阶段完成事件处理</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553E559D-EB84-4CB1-89DB-026606E3FF05}"/>
              </a:ext>
            </a:extLst>
          </p:cNvPr>
          <p:cNvSpPr txBox="1"/>
          <p:nvPr/>
        </p:nvSpPr>
        <p:spPr>
          <a:xfrm>
            <a:off x="2217017" y="5031609"/>
            <a:ext cx="8325649" cy="923330"/>
          </a:xfrm>
          <a:prstGeom prst="rect">
            <a:avLst/>
          </a:prstGeom>
          <a:noFill/>
        </p:spPr>
        <p:txBody>
          <a:bodyPr wrap="square">
            <a:spAutoFit/>
          </a:bodyPr>
          <a:lstStyle/>
          <a:p>
            <a:pPr>
              <a:lnSpc>
                <a:spcPct val="150000"/>
              </a:lnSpc>
            </a:pPr>
            <a:r>
              <a:rPr lang="en-US" altLang="zh-CN" sz="1800" dirty="0">
                <a:solidFill>
                  <a:srgbClr val="FF0000"/>
                </a:solidFill>
                <a:latin typeface="微软雅黑" panose="020B0503020204020204" pitchFamily="34" charset="-122"/>
                <a:ea typeface="微软雅黑" panose="020B0503020204020204" pitchFamily="34" charset="-122"/>
              </a:rPr>
              <a:t>JavaScript</a:t>
            </a:r>
            <a:r>
              <a:rPr lang="zh-CN" altLang="en-US" sz="1800" dirty="0">
                <a:solidFill>
                  <a:srgbClr val="FF0000"/>
                </a:solidFill>
                <a:latin typeface="微软雅黑" panose="020B0503020204020204" pitchFamily="34" charset="-122"/>
                <a:ea typeface="微软雅黑" panose="020B0503020204020204" pitchFamily="34" charset="-122"/>
              </a:rPr>
              <a:t>中的事件类型有很多，但不是所有的事件类型都能冒泡，如</a:t>
            </a:r>
            <a:r>
              <a:rPr lang="en-US" altLang="zh-CN" sz="1800" dirty="0">
                <a:solidFill>
                  <a:srgbClr val="FF0000"/>
                </a:solidFill>
                <a:latin typeface="微软雅黑" panose="020B0503020204020204" pitchFamily="34" charset="-122"/>
                <a:ea typeface="微软雅黑" panose="020B0503020204020204" pitchFamily="34" charset="-122"/>
              </a:rPr>
              <a:t>blur</a:t>
            </a:r>
            <a:r>
              <a:rPr lang="zh-CN" altLang="en-US" sz="1800" dirty="0">
                <a:solidFill>
                  <a:srgbClr val="FF0000"/>
                </a:solidFill>
                <a:latin typeface="微软雅黑" panose="020B0503020204020204" pitchFamily="34" charset="-122"/>
                <a:ea typeface="微软雅黑" panose="020B0503020204020204" pitchFamily="34" charset="-122"/>
              </a:rPr>
              <a:t>事件</a:t>
            </a:r>
            <a:r>
              <a:rPr lang="zh-CN" altLang="en-US" sz="1800" dirty="0" smtClean="0">
                <a:solidFill>
                  <a:srgbClr val="FF0000"/>
                </a:solidFill>
                <a:latin typeface="微软雅黑" panose="020B0503020204020204" pitchFamily="34" charset="-122"/>
                <a:ea typeface="微软雅黑" panose="020B0503020204020204" pitchFamily="34" charset="-122"/>
              </a:rPr>
              <a:t>、</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rgbClr val="FF0000"/>
                </a:solidFill>
                <a:latin typeface="微软雅黑" panose="020B0503020204020204" pitchFamily="34" charset="-122"/>
                <a:ea typeface="微软雅黑" panose="020B0503020204020204" pitchFamily="34" charset="-122"/>
              </a:rPr>
              <a:t>focus</a:t>
            </a:r>
            <a:r>
              <a:rPr lang="zh-CN" altLang="en-US" sz="1800" dirty="0">
                <a:solidFill>
                  <a:srgbClr val="FF0000"/>
                </a:solidFill>
                <a:latin typeface="微软雅黑" panose="020B0503020204020204" pitchFamily="34" charset="-122"/>
                <a:ea typeface="微软雅黑" panose="020B0503020204020204" pitchFamily="34" charset="-122"/>
              </a:rPr>
              <a:t>事件、</a:t>
            </a:r>
            <a:r>
              <a:rPr lang="en-US" altLang="zh-CN" sz="1800" dirty="0" err="1">
                <a:solidFill>
                  <a:srgbClr val="FF0000"/>
                </a:solidFill>
                <a:latin typeface="微软雅黑" panose="020B0503020204020204" pitchFamily="34" charset="-122"/>
                <a:ea typeface="微软雅黑" panose="020B0503020204020204" pitchFamily="34" charset="-122"/>
              </a:rPr>
              <a:t>mouseenter</a:t>
            </a:r>
            <a:r>
              <a:rPr lang="zh-CN" altLang="en-US" sz="1800" dirty="0">
                <a:solidFill>
                  <a:srgbClr val="FF0000"/>
                </a:solidFill>
                <a:latin typeface="微软雅黑" panose="020B0503020204020204" pitchFamily="34" charset="-122"/>
                <a:ea typeface="微软雅黑" panose="020B0503020204020204" pitchFamily="34" charset="-122"/>
              </a:rPr>
              <a:t>事件、</a:t>
            </a:r>
            <a:r>
              <a:rPr lang="en-US" altLang="zh-CN" sz="1800" dirty="0" err="1">
                <a:solidFill>
                  <a:srgbClr val="FF0000"/>
                </a:solidFill>
                <a:latin typeface="微软雅黑" panose="020B0503020204020204" pitchFamily="34" charset="-122"/>
                <a:ea typeface="微软雅黑" panose="020B0503020204020204" pitchFamily="34" charset="-122"/>
              </a:rPr>
              <a:t>mouseleave</a:t>
            </a:r>
            <a:r>
              <a:rPr lang="zh-CN" altLang="en-US" sz="1800" dirty="0" smtClean="0">
                <a:solidFill>
                  <a:srgbClr val="FF0000"/>
                </a:solidFill>
                <a:latin typeface="微软雅黑" panose="020B0503020204020204" pitchFamily="34" charset="-122"/>
                <a:ea typeface="微软雅黑" panose="020B0503020204020204" pitchFamily="34" charset="-122"/>
              </a:rPr>
              <a:t>事件。</a:t>
            </a:r>
            <a:endParaRPr lang="en-US" altLang="zh-CN" sz="1800" dirty="0">
              <a:solidFill>
                <a:srgbClr val="FF0000"/>
              </a:solidFill>
              <a:latin typeface="微软雅黑" panose="020B0503020204020204" pitchFamily="34" charset="-122"/>
              <a:ea typeface="微软雅黑" panose="020B0503020204020204" pitchFamily="34" charset="-122"/>
            </a:endParaRPr>
          </a:p>
        </p:txBody>
      </p:sp>
      <p:sp>
        <p:nvSpPr>
          <p:cNvPr id="16" name="矩形: 圆角 1">
            <a:extLst>
              <a:ext uri="{FF2B5EF4-FFF2-40B4-BE49-F238E27FC236}">
                <a16:creationId xmlns:a16="http://schemas.microsoft.com/office/drawing/2014/main" id="{DFCBCDDB-3EE1-4E57-BF96-4B06078FEC83}"/>
              </a:ext>
            </a:extLst>
          </p:cNvPr>
          <p:cNvSpPr/>
          <p:nvPr/>
        </p:nvSpPr>
        <p:spPr>
          <a:xfrm>
            <a:off x="1613674" y="5017969"/>
            <a:ext cx="9001000" cy="10041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7" name="流程图: 资料带 16">
            <a:extLst>
              <a:ext uri="{FF2B5EF4-FFF2-40B4-BE49-F238E27FC236}">
                <a16:creationId xmlns:a16="http://schemas.microsoft.com/office/drawing/2014/main" id="{C260DA29-1AC9-4288-BF72-5DD2DDE411F1}"/>
              </a:ext>
            </a:extLst>
          </p:cNvPr>
          <p:cNvSpPr/>
          <p:nvPr/>
        </p:nvSpPr>
        <p:spPr>
          <a:xfrm>
            <a:off x="1414686" y="4801945"/>
            <a:ext cx="775053" cy="504056"/>
          </a:xfrm>
          <a:prstGeom prst="flowChartPunchedTape">
            <a:avLst/>
          </a:prstGeom>
          <a:solidFill>
            <a:srgbClr val="13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注意</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459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事件对象</a:t>
            </a:r>
            <a:endPar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7.4</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01579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7165D8-265A-4BEA-95DA-73DBCD31FA9D}"/>
              </a:ext>
            </a:extLst>
          </p:cNvPr>
          <p:cNvSpPr txBox="1"/>
          <p:nvPr/>
        </p:nvSpPr>
        <p:spPr>
          <a:xfrm>
            <a:off x="982638" y="1413570"/>
            <a:ext cx="10513168" cy="2873864"/>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当</a:t>
            </a:r>
            <a:r>
              <a:rPr lang="zh-CN" altLang="en-US" sz="2000" dirty="0">
                <a:solidFill>
                  <a:srgbClr val="595959"/>
                </a:solidFill>
                <a:latin typeface="微软雅黑" panose="020B0503020204020204" pitchFamily="34" charset="-122"/>
                <a:ea typeface="微软雅黑" panose="020B0503020204020204" pitchFamily="34" charset="-122"/>
                <a:cs typeface="+mn-ea"/>
              </a:rPr>
              <a:t>一个事件被触发后，与该事件相关的一系列信息和数据的集合会被放入一个</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这个对象称为</a:t>
            </a:r>
            <a:r>
              <a:rPr lang="zh-CN" altLang="en-US" sz="2000" dirty="0">
                <a:solidFill>
                  <a:srgbClr val="1369B3"/>
                </a:solidFill>
                <a:latin typeface="微软雅黑" panose="020B0503020204020204" pitchFamily="34" charset="-122"/>
                <a:ea typeface="微软雅黑" panose="020B0503020204020204" pitchFamily="34" charset="-122"/>
                <a:cs typeface="+mn-ea"/>
              </a:rPr>
              <a:t>事件对象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事件</a:t>
            </a:r>
            <a:r>
              <a:rPr lang="zh-CN" altLang="en-US" sz="2000" dirty="0">
                <a:solidFill>
                  <a:srgbClr val="595959"/>
                </a:solidFill>
                <a:latin typeface="微软雅黑" panose="020B0503020204020204" pitchFamily="34" charset="-122"/>
                <a:ea typeface="微软雅黑" panose="020B0503020204020204" pitchFamily="34" charset="-122"/>
                <a:cs typeface="+mn-ea"/>
              </a:rPr>
              <a:t>存在时，</a:t>
            </a:r>
            <a:r>
              <a:rPr lang="zh-CN" altLang="en-US" sz="2000" dirty="0">
                <a:solidFill>
                  <a:srgbClr val="1369B3"/>
                </a:solidFill>
                <a:latin typeface="微软雅黑" panose="020B0503020204020204" pitchFamily="34" charset="-122"/>
                <a:ea typeface="微软雅黑" panose="020B0503020204020204" pitchFamily="34" charset="-122"/>
                <a:cs typeface="+mn-ea"/>
              </a:rPr>
              <a:t>事件对象</a:t>
            </a:r>
            <a:r>
              <a:rPr lang="zh-CN" altLang="en-US" sz="2000" dirty="0">
                <a:solidFill>
                  <a:srgbClr val="595959"/>
                </a:solidFill>
                <a:latin typeface="微软雅黑" panose="020B0503020204020204" pitchFamily="34" charset="-122"/>
                <a:ea typeface="微软雅黑" panose="020B0503020204020204" pitchFamily="34" charset="-122"/>
                <a:cs typeface="+mn-ea"/>
              </a:rPr>
              <a:t>才会存在，它是</a:t>
            </a:r>
            <a:r>
              <a:rPr lang="en-US" altLang="zh-CN" sz="2000" dirty="0">
                <a:solidFill>
                  <a:srgbClr val="595959"/>
                </a:solidFill>
                <a:latin typeface="微软雅黑" panose="020B0503020204020204" pitchFamily="34" charset="-122"/>
                <a:ea typeface="微软雅黑" panose="020B0503020204020204" pitchFamily="34" charset="-122"/>
                <a:cs typeface="+mn-ea"/>
              </a:rPr>
              <a:t>JavaScript</a:t>
            </a:r>
            <a:r>
              <a:rPr lang="zh-CN" altLang="en-US" sz="2000" dirty="0">
                <a:solidFill>
                  <a:srgbClr val="1369B3"/>
                </a:solidFill>
                <a:latin typeface="微软雅黑" panose="020B0503020204020204" pitchFamily="34" charset="-122"/>
                <a:ea typeface="微软雅黑" panose="020B0503020204020204" pitchFamily="34" charset="-122"/>
                <a:cs typeface="+mn-ea"/>
              </a:rPr>
              <a:t>自动创建</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5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例如</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鼠标单击</a:t>
            </a:r>
            <a:r>
              <a:rPr lang="zh-CN" altLang="en-US" sz="2000" dirty="0">
                <a:solidFill>
                  <a:srgbClr val="595959"/>
                </a:solidFill>
                <a:latin typeface="微软雅黑" panose="020B0503020204020204" pitchFamily="34" charset="-122"/>
                <a:ea typeface="微软雅黑" panose="020B0503020204020204" pitchFamily="34" charset="-122"/>
                <a:cs typeface="+mn-ea"/>
              </a:rPr>
              <a:t>的事件对象中，包含鼠标指针的坐标等相关信息；</a:t>
            </a:r>
            <a:r>
              <a:rPr lang="zh-CN" altLang="en-US" sz="2000" dirty="0">
                <a:solidFill>
                  <a:srgbClr val="1369B3"/>
                </a:solidFill>
                <a:latin typeface="微软雅黑" panose="020B0503020204020204" pitchFamily="34" charset="-122"/>
                <a:ea typeface="微软雅黑" panose="020B0503020204020204" pitchFamily="34" charset="-122"/>
                <a:cs typeface="+mn-ea"/>
              </a:rPr>
              <a:t>键盘按键</a:t>
            </a:r>
            <a:r>
              <a:rPr lang="zh-CN" altLang="en-US" sz="2000" dirty="0">
                <a:solidFill>
                  <a:srgbClr val="595959"/>
                </a:solidFill>
                <a:latin typeface="微软雅黑" panose="020B0503020204020204" pitchFamily="34" charset="-122"/>
                <a:ea typeface="微软雅黑" panose="020B0503020204020204" pitchFamily="34" charset="-122"/>
                <a:cs typeface="+mn-ea"/>
              </a:rPr>
              <a:t>的事件对象中，包含被</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按按键</a:t>
            </a:r>
            <a:r>
              <a:rPr lang="zh-CN" altLang="en-US" sz="2000" dirty="0">
                <a:solidFill>
                  <a:srgbClr val="595959"/>
                </a:solidFill>
                <a:latin typeface="微软雅黑" panose="020B0503020204020204" pitchFamily="34" charset="-122"/>
                <a:ea typeface="微软雅黑" panose="020B0503020204020204" pitchFamily="34" charset="-122"/>
                <a:cs typeface="+mn-ea"/>
              </a:rPr>
              <a:t>的键值等相关</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信息</a:t>
            </a:r>
            <a:r>
              <a:rPr lang="zh-CN" altLang="en-US" sz="2000" dirty="0">
                <a:solidFill>
                  <a:srgbClr val="595959"/>
                </a:solidFill>
                <a:latin typeface="微软雅黑" panose="020B0503020204020204" pitchFamily="34" charset="-122"/>
                <a:ea typeface="微软雅黑" panose="020B0503020204020204" pitchFamily="34" charset="-122"/>
                <a:cs typeface="+mn-ea"/>
              </a:rPr>
              <a:t>。</a:t>
            </a:r>
          </a:p>
        </p:txBody>
      </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504847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事件对象的使用</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，能够利用事件对象进行事件操作</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383242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7165D8-265A-4BEA-95DA-73DBCD31FA9D}"/>
              </a:ext>
            </a:extLst>
          </p:cNvPr>
          <p:cNvSpPr txBox="1"/>
          <p:nvPr/>
        </p:nvSpPr>
        <p:spPr>
          <a:xfrm>
            <a:off x="982638" y="1263097"/>
            <a:ext cx="10513168" cy="1230593"/>
          </a:xfrm>
          <a:prstGeom prst="rect">
            <a:avLst/>
          </a:prstGeom>
          <a:noFill/>
        </p:spPr>
        <p:txBody>
          <a:bodyPr wrap="square" rtlCol="0">
            <a:spAutoFit/>
          </a:bodyPr>
          <a:lstStyle/>
          <a:p>
            <a:pPr>
              <a:lnSpc>
                <a:spcPct val="20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在</a:t>
            </a:r>
            <a:r>
              <a:rPr lang="zh-CN" altLang="en-US" sz="2000" dirty="0">
                <a:solidFill>
                  <a:srgbClr val="1369B3"/>
                </a:solidFill>
                <a:latin typeface="微软雅黑" panose="020B0503020204020204" pitchFamily="34" charset="-122"/>
                <a:ea typeface="微软雅黑" panose="020B0503020204020204" pitchFamily="34" charset="-122"/>
                <a:cs typeface="+mn-ea"/>
              </a:rPr>
              <a:t>新版浏览器</a:t>
            </a:r>
            <a:r>
              <a:rPr lang="zh-CN" altLang="en-US" sz="2000" dirty="0">
                <a:solidFill>
                  <a:srgbClr val="595959"/>
                </a:solidFill>
                <a:latin typeface="微软雅黑" panose="020B0503020204020204" pitchFamily="34" charset="-122"/>
                <a:ea typeface="微软雅黑" panose="020B0503020204020204" pitchFamily="34" charset="-122"/>
                <a:cs typeface="+mn-ea"/>
              </a:rPr>
              <a:t>中，通过事件处理函数的参数即可获得事件对象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20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在</a:t>
            </a:r>
            <a:r>
              <a:rPr lang="zh-CN" altLang="en-US" sz="2000" dirty="0">
                <a:solidFill>
                  <a:srgbClr val="1369B3"/>
                </a:solidFill>
                <a:latin typeface="微软雅黑" panose="020B0503020204020204" pitchFamily="34" charset="-122"/>
                <a:ea typeface="微软雅黑" panose="020B0503020204020204" pitchFamily="34" charset="-122"/>
                <a:cs typeface="+mn-ea"/>
              </a:rPr>
              <a:t>早期版本的</a:t>
            </a:r>
            <a:r>
              <a:rPr lang="en-US" altLang="zh-CN" sz="2000" dirty="0">
                <a:solidFill>
                  <a:srgbClr val="1369B3"/>
                </a:solidFill>
                <a:latin typeface="微软雅黑" panose="020B0503020204020204" pitchFamily="34" charset="-122"/>
                <a:ea typeface="微软雅黑" panose="020B0503020204020204" pitchFamily="34" charset="-122"/>
                <a:cs typeface="+mn-ea"/>
              </a:rPr>
              <a:t>IE</a:t>
            </a:r>
            <a:r>
              <a:rPr lang="zh-CN" altLang="en-US" sz="2000" dirty="0">
                <a:solidFill>
                  <a:srgbClr val="1369B3"/>
                </a:solidFill>
                <a:latin typeface="微软雅黑" panose="020B0503020204020204" pitchFamily="34" charset="-122"/>
                <a:ea typeface="微软雅黑" panose="020B0503020204020204" pitchFamily="34" charset="-122"/>
                <a:cs typeface="+mn-ea"/>
              </a:rPr>
              <a:t>浏览器</a:t>
            </a:r>
            <a:r>
              <a:rPr lang="zh-CN" altLang="en-US" sz="2000" dirty="0">
                <a:solidFill>
                  <a:srgbClr val="595959"/>
                </a:solidFill>
                <a:latin typeface="微软雅黑" panose="020B0503020204020204" pitchFamily="34" charset="-122"/>
                <a:ea typeface="微软雅黑" panose="020B0503020204020204" pitchFamily="34" charset="-122"/>
                <a:cs typeface="+mn-ea"/>
              </a:rPr>
              <a:t>中，只能通过</a:t>
            </a:r>
            <a:r>
              <a:rPr lang="en-US" altLang="zh-CN" sz="2000" dirty="0">
                <a:solidFill>
                  <a:srgbClr val="1369B3"/>
                </a:solidFill>
                <a:latin typeface="微软雅黑" panose="020B0503020204020204" pitchFamily="34" charset="-122"/>
                <a:ea typeface="微软雅黑" panose="020B0503020204020204" pitchFamily="34" charset="-122"/>
                <a:cs typeface="+mn-ea"/>
              </a:rPr>
              <a:t>window</a:t>
            </a:r>
            <a:r>
              <a:rPr lang="zh-CN" altLang="en-US" sz="2000" dirty="0">
                <a:solidFill>
                  <a:srgbClr val="1369B3"/>
                </a:solidFill>
                <a:latin typeface="微软雅黑" panose="020B0503020204020204" pitchFamily="34" charset="-122"/>
                <a:ea typeface="微软雅黑" panose="020B0503020204020204" pitchFamily="34" charset="-122"/>
                <a:cs typeface="+mn-ea"/>
              </a:rPr>
              <a:t>对象</a:t>
            </a:r>
            <a:r>
              <a:rPr lang="zh-CN" altLang="en-US" sz="2000" dirty="0">
                <a:solidFill>
                  <a:srgbClr val="595959"/>
                </a:solidFill>
                <a:latin typeface="微软雅黑" panose="020B0503020204020204" pitchFamily="34" charset="-122"/>
                <a:ea typeface="微软雅黑" panose="020B0503020204020204" pitchFamily="34" charset="-122"/>
                <a:cs typeface="+mn-ea"/>
              </a:rPr>
              <a:t>获取事件对象。</a:t>
            </a:r>
          </a:p>
        </p:txBody>
      </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a:extLst>
              <a:ext uri="{FF2B5EF4-FFF2-40B4-BE49-F238E27FC236}">
                <a16:creationId xmlns:a16="http://schemas.microsoft.com/office/drawing/2014/main" id="{24050476-582B-401C-894A-12AF5EAC3665}"/>
              </a:ext>
            </a:extLst>
          </p:cNvPr>
          <p:cNvSpPr txBox="1"/>
          <p:nvPr/>
        </p:nvSpPr>
        <p:spPr>
          <a:xfrm>
            <a:off x="982638" y="2781722"/>
            <a:ext cx="10657184" cy="499624"/>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获取事件对象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的示例代码如下</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文本框 6">
            <a:extLst>
              <a:ext uri="{FF2B5EF4-FFF2-40B4-BE49-F238E27FC236}">
                <a16:creationId xmlns:a16="http://schemas.microsoft.com/office/drawing/2014/main" id="{AB13F4B9-C4A3-4163-9384-AECFF762958A}"/>
              </a:ext>
            </a:extLst>
          </p:cNvPr>
          <p:cNvSpPr txBox="1"/>
          <p:nvPr/>
        </p:nvSpPr>
        <p:spPr>
          <a:xfrm>
            <a:off x="1431722" y="3573810"/>
            <a:ext cx="9344004" cy="1038746"/>
          </a:xfrm>
          <a:prstGeom prst="rect">
            <a:avLst/>
          </a:prstGeom>
          <a:solidFill>
            <a:srgbClr val="F2F2F2"/>
          </a:solidFill>
        </p:spPr>
        <p:txBody>
          <a:bodyPr wrap="square" rtlCol="0">
            <a:spAutoFit/>
          </a:bodyPr>
          <a:lstStyle/>
          <a:p>
            <a:pPr lvl="1">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对象</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事件属性 </a:t>
            </a:r>
            <a:r>
              <a:rPr lang="en-US" altLang="zh-CN" sz="2000" dirty="0">
                <a:solidFill>
                  <a:srgbClr val="595959"/>
                </a:solidFill>
                <a:latin typeface="微软雅黑" panose="020B0503020204020204" pitchFamily="34" charset="-122"/>
                <a:ea typeface="微软雅黑" panose="020B0503020204020204" pitchFamily="34" charset="-122"/>
                <a:cs typeface="+mn-ea"/>
              </a:rPr>
              <a:t>= function (event) {};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新版浏览器</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事件对象 </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window.event</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早期版本</a:t>
            </a:r>
            <a:r>
              <a:rPr lang="en-US" altLang="zh-CN" sz="2000" dirty="0">
                <a:solidFill>
                  <a:srgbClr val="595959"/>
                </a:solidFill>
                <a:latin typeface="微软雅黑" panose="020B0503020204020204" pitchFamily="34" charset="-122"/>
                <a:ea typeface="微软雅黑" panose="020B0503020204020204" pitchFamily="34" charset="-122"/>
                <a:cs typeface="+mn-ea"/>
              </a:rPr>
              <a:t>IE</a:t>
            </a:r>
            <a:r>
              <a:rPr lang="zh-CN" altLang="en-US" sz="2000" dirty="0">
                <a:solidFill>
                  <a:srgbClr val="595959"/>
                </a:solidFill>
                <a:latin typeface="微软雅黑" panose="020B0503020204020204" pitchFamily="34" charset="-122"/>
                <a:ea typeface="微软雅黑" panose="020B0503020204020204" pitchFamily="34" charset="-122"/>
                <a:cs typeface="+mn-ea"/>
              </a:rPr>
              <a:t>浏览器</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8245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7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事件对象的常用属性和方法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不同场景选择合适的</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方法</a:t>
            </a:r>
            <a:r>
              <a:rPr lang="zh-CN" altLang="en-US"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操作事件对象</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31550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7165D8-265A-4BEA-95DA-73DBCD31FA9D}"/>
              </a:ext>
            </a:extLst>
          </p:cNvPr>
          <p:cNvSpPr txBox="1"/>
          <p:nvPr/>
        </p:nvSpPr>
        <p:spPr>
          <a:xfrm>
            <a:off x="982638" y="1125538"/>
            <a:ext cx="10369152" cy="553998"/>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在事件发生后，通过事件对象的</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可以获取</a:t>
            </a:r>
            <a:r>
              <a:rPr lang="zh-CN" altLang="en-US" sz="2000" dirty="0">
                <a:solidFill>
                  <a:srgbClr val="1369B3"/>
                </a:solidFill>
                <a:latin typeface="微软雅黑" panose="020B0503020204020204" pitchFamily="34" charset="-122"/>
                <a:ea typeface="微软雅黑" panose="020B0503020204020204" pitchFamily="34" charset="-122"/>
                <a:cs typeface="+mn-ea"/>
              </a:rPr>
              <a:t>触发事件的对象</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事件类型</a:t>
            </a:r>
            <a:r>
              <a:rPr lang="zh-CN" altLang="en-US" sz="2000" dirty="0">
                <a:solidFill>
                  <a:srgbClr val="595959"/>
                </a:solidFill>
                <a:latin typeface="微软雅黑" panose="020B0503020204020204" pitchFamily="34" charset="-122"/>
                <a:ea typeface="微软雅黑" panose="020B0503020204020204" pitchFamily="34" charset="-122"/>
                <a:cs typeface="+mn-ea"/>
              </a:rPr>
              <a:t>等</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信息</a:t>
            </a:r>
            <a:r>
              <a:rPr lang="zh-CN" altLang="en-US" sz="2000" dirty="0">
                <a:solidFill>
                  <a:srgbClr val="595959"/>
                </a:solidFill>
                <a:latin typeface="微软雅黑" panose="020B0503020204020204" pitchFamily="34" charset="-122"/>
                <a:ea typeface="微软雅黑" panose="020B0503020204020204" pitchFamily="34" charset="-122"/>
                <a:cs typeface="+mn-ea"/>
              </a:rPr>
              <a:t>。</a:t>
            </a: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9" name="表格 8">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3266753776"/>
              </p:ext>
            </p:extLst>
          </p:nvPr>
        </p:nvGraphicFramePr>
        <p:xfrm>
          <a:off x="1578158" y="1989634"/>
          <a:ext cx="9413592" cy="3603242"/>
        </p:xfrm>
        <a:graphic>
          <a:graphicData uri="http://schemas.openxmlformats.org/drawingml/2006/table">
            <a:tbl>
              <a:tblPr>
                <a:tableStyleId>{7DF18680-E054-41AD-8BC1-D1AEF772440D}</a:tableStyleId>
              </a:tblPr>
              <a:tblGrid>
                <a:gridCol w="2500962">
                  <a:extLst>
                    <a:ext uri="{9D8B030D-6E8A-4147-A177-3AD203B41FA5}">
                      <a16:colId xmlns:a16="http://schemas.microsoft.com/office/drawing/2014/main" val="20000"/>
                    </a:ext>
                  </a:extLst>
                </a:gridCol>
                <a:gridCol w="3314042">
                  <a:extLst>
                    <a:ext uri="{9D8B030D-6E8A-4147-A177-3AD203B41FA5}">
                      <a16:colId xmlns:a16="http://schemas.microsoft.com/office/drawing/2014/main" val="4045703550"/>
                    </a:ext>
                  </a:extLst>
                </a:gridCol>
                <a:gridCol w="3598588">
                  <a:extLst>
                    <a:ext uri="{9D8B030D-6E8A-4147-A177-3AD203B41FA5}">
                      <a16:colId xmlns:a16="http://schemas.microsoft.com/office/drawing/2014/main" val="4175854749"/>
                    </a:ext>
                  </a:extLst>
                </a:gridCol>
              </a:tblGrid>
              <a:tr h="399563">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属性</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a:solidFill>
                            <a:srgbClr val="595959"/>
                          </a:solidFill>
                          <a:effectLst/>
                          <a:latin typeface="微软雅黑" panose="020B0503020204020204" pitchFamily="34" charset="-122"/>
                          <a:ea typeface="微软雅黑" panose="020B0503020204020204" pitchFamily="34" charset="-122"/>
                          <a:cs typeface="+mn-cs"/>
                        </a:rPr>
                        <a:t>说明</a:t>
                      </a: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兼容浏览器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46204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e.target</a:t>
                      </a:r>
                      <a:r>
                        <a:rPr lang="en-US" altLang="zh-CN" sz="1800" b="0" kern="100" dirty="0">
                          <a:solidFill>
                            <a:srgbClr val="595959"/>
                          </a:solidFill>
                          <a:effectLst/>
                          <a:latin typeface="微软雅黑" panose="020B0503020204020204" pitchFamily="34" charset="-122"/>
                          <a:ea typeface="微软雅黑" panose="020B0503020204020204" pitchFamily="34" charset="-122"/>
                          <a:cs typeface="+mn-cs"/>
                        </a:rPr>
                        <a:t>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获取触发事件的对象</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新版浏览器</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462048">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e.srcElement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获取触发事件的对象</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早期版本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IE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浏览器</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46204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e.type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获取事件的类型</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所有浏览器</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461391">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e.stopPropagation</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阻止事件冒泡</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新版浏览器</a:t>
                      </a:r>
                    </a:p>
                  </a:txBody>
                  <a:tcPr marL="68580" marR="68580" marT="0" marB="0" anchor="ctr">
                    <a:solidFill>
                      <a:srgbClr val="F2F2F2"/>
                    </a:solidFill>
                  </a:tcPr>
                </a:tc>
                <a:extLst>
                  <a:ext uri="{0D108BD9-81ED-4DB2-BD59-A6C34878D82A}">
                    <a16:rowId xmlns:a16="http://schemas.microsoft.com/office/drawing/2014/main" val="2302735698"/>
                  </a:ext>
                </a:extLst>
              </a:tr>
              <a:tr h="43204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e.cancelBubble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阻止事件冒泡</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早期版本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IE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浏览器</a:t>
                      </a:r>
                    </a:p>
                  </a:txBody>
                  <a:tcPr marL="68580" marR="68580" marT="0" marB="0" anchor="ctr">
                    <a:solidFill>
                      <a:srgbClr val="F2F2F2"/>
                    </a:solidFill>
                  </a:tcPr>
                </a:tc>
                <a:extLst>
                  <a:ext uri="{0D108BD9-81ED-4DB2-BD59-A6C34878D82A}">
                    <a16:rowId xmlns:a16="http://schemas.microsoft.com/office/drawing/2014/main" val="2250307593"/>
                  </a:ext>
                </a:extLst>
              </a:tr>
              <a:tr h="46204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e.preventDefault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阻止默认事件（默认行为）</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新版浏览器</a:t>
                      </a:r>
                    </a:p>
                  </a:txBody>
                  <a:tcPr marL="68580" marR="68580" marT="0" marB="0" anchor="ctr">
                    <a:solidFill>
                      <a:srgbClr val="F2F2F2"/>
                    </a:solidFill>
                  </a:tcPr>
                </a:tc>
                <a:extLst>
                  <a:ext uri="{0D108BD9-81ED-4DB2-BD59-A6C34878D82A}">
                    <a16:rowId xmlns:a16="http://schemas.microsoft.com/office/drawing/2014/main" val="104401515"/>
                  </a:ext>
                </a:extLst>
              </a:tr>
              <a:tr h="46204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e.returnValue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阻止默认事件（默认行为）</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早期版本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IE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浏览器</a:t>
                      </a:r>
                    </a:p>
                  </a:txBody>
                  <a:tcPr marL="68580" marR="68580" marT="0" marB="0" anchor="ctr">
                    <a:solidFill>
                      <a:srgbClr val="F2F2F2"/>
                    </a:solidFill>
                  </a:tcPr>
                </a:tc>
                <a:extLst>
                  <a:ext uri="{0D108BD9-81ED-4DB2-BD59-A6C34878D82A}">
                    <a16:rowId xmlns:a16="http://schemas.microsoft.com/office/drawing/2014/main" val="228425468"/>
                  </a:ext>
                </a:extLst>
              </a:tr>
            </a:tbl>
          </a:graphicData>
        </a:graphic>
      </p:graphicFrame>
    </p:spTree>
    <p:extLst>
      <p:ext uri="{BB962C8B-B14F-4D97-AF65-F5344CB8AC3E}">
        <p14:creationId xmlns:p14="http://schemas.microsoft.com/office/powerpoint/2010/main" val="32397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017165D8-265A-4BEA-95DA-73DBCD31FA9D}"/>
              </a:ext>
            </a:extLst>
          </p:cNvPr>
          <p:cNvSpPr txBox="1"/>
          <p:nvPr/>
        </p:nvSpPr>
        <p:spPr>
          <a:xfrm>
            <a:off x="975854" y="1117133"/>
            <a:ext cx="10519951" cy="147732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在</a:t>
            </a:r>
            <a:r>
              <a:rPr lang="zh-CN" altLang="en-US" sz="2000" dirty="0">
                <a:solidFill>
                  <a:srgbClr val="595959"/>
                </a:solidFill>
                <a:latin typeface="微软雅黑" panose="020B0503020204020204" pitchFamily="34" charset="-122"/>
                <a:ea typeface="微软雅黑" panose="020B0503020204020204" pitchFamily="34" charset="-122"/>
                <a:cs typeface="+mn-ea"/>
              </a:rPr>
              <a:t>前面的内容中，我们在</a:t>
            </a:r>
            <a:r>
              <a:rPr lang="zh-CN" altLang="en-US" sz="2000" dirty="0">
                <a:solidFill>
                  <a:srgbClr val="1369B3"/>
                </a:solidFill>
                <a:latin typeface="微软雅黑" panose="020B0503020204020204" pitchFamily="34" charset="-122"/>
                <a:ea typeface="微软雅黑" panose="020B0503020204020204" pitchFamily="34" charset="-122"/>
                <a:cs typeface="+mn-ea"/>
              </a:rPr>
              <a:t>事件处理函数</a:t>
            </a:r>
            <a:r>
              <a:rPr lang="zh-CN" altLang="en-US" sz="2000" dirty="0">
                <a:solidFill>
                  <a:srgbClr val="595959"/>
                </a:solidFill>
                <a:latin typeface="微软雅黑" panose="020B0503020204020204" pitchFamily="34" charset="-122"/>
                <a:ea typeface="微软雅黑" panose="020B0503020204020204" pitchFamily="34" charset="-122"/>
                <a:cs typeface="+mn-ea"/>
              </a:rPr>
              <a:t>的内部使用</a:t>
            </a:r>
            <a:r>
              <a:rPr lang="en-US" altLang="zh-CN" sz="2000" dirty="0">
                <a:solidFill>
                  <a:srgbClr val="1369B3"/>
                </a:solidFill>
                <a:latin typeface="微软雅黑" panose="020B0503020204020204" pitchFamily="34" charset="-122"/>
                <a:ea typeface="微软雅黑" panose="020B0503020204020204" pitchFamily="34" charset="-122"/>
                <a:cs typeface="+mn-ea"/>
              </a:rPr>
              <a:t>this</a:t>
            </a:r>
            <a:r>
              <a:rPr lang="zh-CN" altLang="en-US" sz="2000" dirty="0">
                <a:solidFill>
                  <a:srgbClr val="1369B3"/>
                </a:solidFill>
                <a:latin typeface="微软雅黑" panose="020B0503020204020204" pitchFamily="34" charset="-122"/>
                <a:ea typeface="微软雅黑" panose="020B0503020204020204" pitchFamily="34" charset="-122"/>
                <a:cs typeface="+mn-ea"/>
              </a:rPr>
              <a:t>获取当前触发事件的对象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除了</a:t>
            </a:r>
            <a:r>
              <a:rPr lang="zh-CN" altLang="en-US" sz="2000" dirty="0">
                <a:solidFill>
                  <a:srgbClr val="595959"/>
                </a:solidFill>
                <a:latin typeface="微软雅黑" panose="020B0503020204020204" pitchFamily="34" charset="-122"/>
                <a:ea typeface="微软雅黑" panose="020B0503020204020204" pitchFamily="34" charset="-122"/>
                <a:cs typeface="+mn-ea"/>
              </a:rPr>
              <a:t>这种方式，还可以用</a:t>
            </a:r>
            <a:r>
              <a:rPr lang="en-US" altLang="zh-CN" sz="2000" dirty="0" err="1">
                <a:solidFill>
                  <a:srgbClr val="1369B3"/>
                </a:solidFill>
                <a:latin typeface="微软雅黑" panose="020B0503020204020204" pitchFamily="34" charset="-122"/>
                <a:ea typeface="微软雅黑" panose="020B0503020204020204" pitchFamily="34" charset="-122"/>
                <a:cs typeface="+mn-ea"/>
              </a:rPr>
              <a:t>e.target</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获取（早期版本</a:t>
            </a:r>
            <a:r>
              <a:rPr lang="en-US" altLang="zh-CN" sz="2000" dirty="0">
                <a:solidFill>
                  <a:srgbClr val="595959"/>
                </a:solidFill>
                <a:latin typeface="微软雅黑" panose="020B0503020204020204" pitchFamily="34" charset="-122"/>
                <a:ea typeface="微软雅黑" panose="020B0503020204020204" pitchFamily="34" charset="-122"/>
                <a:cs typeface="+mn-ea"/>
              </a:rPr>
              <a:t>E</a:t>
            </a:r>
            <a:r>
              <a:rPr lang="zh-CN" altLang="en-US" sz="2000" dirty="0">
                <a:solidFill>
                  <a:srgbClr val="595959"/>
                </a:solidFill>
                <a:latin typeface="微软雅黑" panose="020B0503020204020204" pitchFamily="34" charset="-122"/>
                <a:ea typeface="微软雅黑" panose="020B0503020204020204" pitchFamily="34" charset="-122"/>
                <a:cs typeface="+mn-ea"/>
              </a:rPr>
              <a:t>浏览器需要用</a:t>
            </a:r>
            <a:r>
              <a:rPr lang="en-US" altLang="zh-CN" sz="2000" dirty="0" err="1">
                <a:solidFill>
                  <a:srgbClr val="1369B3"/>
                </a:solidFill>
                <a:latin typeface="微软雅黑" panose="020B0503020204020204" pitchFamily="34" charset="-122"/>
                <a:ea typeface="微软雅黑" panose="020B0503020204020204" pitchFamily="34" charset="-122"/>
                <a:cs typeface="+mn-ea"/>
              </a:rPr>
              <a:t>e.srcElement</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通常</a:t>
            </a:r>
            <a:r>
              <a:rPr lang="zh-CN" altLang="en-US" sz="2000" dirty="0">
                <a:solidFill>
                  <a:srgbClr val="595959"/>
                </a:solidFill>
                <a:latin typeface="微软雅黑" panose="020B0503020204020204" pitchFamily="34" charset="-122"/>
                <a:ea typeface="微软雅黑" panose="020B0503020204020204" pitchFamily="34" charset="-122"/>
                <a:cs typeface="+mn-ea"/>
              </a:rPr>
              <a:t>情况下，这两种方式返回的对象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是</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同</a:t>
            </a:r>
            <a:r>
              <a:rPr lang="zh-CN" altLang="en-US" sz="2000" dirty="0">
                <a:solidFill>
                  <a:srgbClr val="1369B3"/>
                </a:solidFill>
                <a:latin typeface="微软雅黑" panose="020B0503020204020204" pitchFamily="34" charset="-122"/>
                <a:ea typeface="微软雅黑" panose="020B0503020204020204" pitchFamily="34" charset="-122"/>
                <a:cs typeface="+mn-ea"/>
              </a:rPr>
              <a:t>一个对象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6" name="文本框 15">
            <a:extLst>
              <a:ext uri="{FF2B5EF4-FFF2-40B4-BE49-F238E27FC236}">
                <a16:creationId xmlns:a16="http://schemas.microsoft.com/office/drawing/2014/main" id="{017165D8-265A-4BEA-95DA-73DBCD31FA9D}"/>
              </a:ext>
            </a:extLst>
          </p:cNvPr>
          <p:cNvSpPr txBox="1"/>
          <p:nvPr/>
        </p:nvSpPr>
        <p:spPr>
          <a:xfrm>
            <a:off x="958790" y="2591588"/>
            <a:ext cx="10369152" cy="499624"/>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代码演示：为</a:t>
            </a:r>
            <a:r>
              <a:rPr lang="zh-CN" altLang="en-US" sz="2000" dirty="0">
                <a:solidFill>
                  <a:srgbClr val="595959"/>
                </a:solidFill>
                <a:latin typeface="微软雅黑" panose="020B0503020204020204" pitchFamily="34" charset="-122"/>
                <a:ea typeface="微软雅黑" panose="020B0503020204020204" pitchFamily="34" charset="-122"/>
                <a:cs typeface="+mn-ea"/>
              </a:rPr>
              <a:t>一个内容为“</a:t>
            </a:r>
            <a:r>
              <a:rPr lang="zh-CN" altLang="en-US" sz="2000" dirty="0">
                <a:solidFill>
                  <a:srgbClr val="1369B3"/>
                </a:solidFill>
                <a:latin typeface="微软雅黑" panose="020B0503020204020204" pitchFamily="34" charset="-122"/>
                <a:ea typeface="微软雅黑" panose="020B0503020204020204" pitchFamily="34" charset="-122"/>
                <a:cs typeface="+mn-ea"/>
              </a:rPr>
              <a:t>单击</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en-US" altLang="zh-CN" sz="2000" dirty="0">
                <a:solidFill>
                  <a:srgbClr val="595959"/>
                </a:solidFill>
                <a:latin typeface="微软雅黑" panose="020B0503020204020204" pitchFamily="34" charset="-122"/>
                <a:ea typeface="微软雅黑" panose="020B0503020204020204" pitchFamily="34" charset="-122"/>
                <a:cs typeface="+mn-ea"/>
              </a:rPr>
              <a:t>div</a:t>
            </a:r>
            <a:r>
              <a:rPr lang="zh-CN" altLang="en-US" sz="2000" dirty="0">
                <a:solidFill>
                  <a:srgbClr val="595959"/>
                </a:solidFill>
                <a:latin typeface="微软雅黑" panose="020B0503020204020204" pitchFamily="34" charset="-122"/>
                <a:ea typeface="微软雅黑" panose="020B0503020204020204" pitchFamily="34" charset="-122"/>
                <a:cs typeface="+mn-ea"/>
              </a:rPr>
              <a:t>元素</a:t>
            </a:r>
            <a:r>
              <a:rPr lang="zh-CN" altLang="en-US" sz="2000" dirty="0">
                <a:solidFill>
                  <a:srgbClr val="1369B3"/>
                </a:solidFill>
                <a:latin typeface="微软雅黑" panose="020B0503020204020204" pitchFamily="34" charset="-122"/>
                <a:ea typeface="微软雅黑" panose="020B0503020204020204" pitchFamily="34" charset="-122"/>
                <a:cs typeface="+mn-ea"/>
              </a:rPr>
              <a:t>注册</a:t>
            </a:r>
            <a:r>
              <a:rPr lang="zh-CN" altLang="en-US" sz="2000" dirty="0">
                <a:solidFill>
                  <a:srgbClr val="595959"/>
                </a:solidFill>
                <a:latin typeface="微软雅黑" panose="020B0503020204020204" pitchFamily="34" charset="-122"/>
                <a:ea typeface="微软雅黑" panose="020B0503020204020204" pitchFamily="34" charset="-122"/>
                <a:cs typeface="+mn-ea"/>
              </a:rPr>
              <a:t>单击事件，示例代码如下。</a:t>
            </a:r>
          </a:p>
        </p:txBody>
      </p:sp>
      <p:sp>
        <p:nvSpPr>
          <p:cNvPr id="17" name="文本框 16">
            <a:extLst>
              <a:ext uri="{FF2B5EF4-FFF2-40B4-BE49-F238E27FC236}">
                <a16:creationId xmlns:a16="http://schemas.microsoft.com/office/drawing/2014/main" id="{AB13F4B9-C4A3-4163-9384-AECFF762958A}"/>
              </a:ext>
            </a:extLst>
          </p:cNvPr>
          <p:cNvSpPr txBox="1"/>
          <p:nvPr/>
        </p:nvSpPr>
        <p:spPr>
          <a:xfrm>
            <a:off x="2146922" y="3429794"/>
            <a:ext cx="7992888" cy="2908489"/>
          </a:xfrm>
          <a:prstGeom prst="rect">
            <a:avLst/>
          </a:prstGeom>
          <a:solidFill>
            <a:srgbClr val="F2F2F2"/>
          </a:solidFill>
        </p:spPr>
        <p:txBody>
          <a:bodyPr wrap="square" rtlCol="0">
            <a:spAutoFit/>
          </a:bodyPr>
          <a:lstStyle/>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div.onclick</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a:solidFill>
                  <a:srgbClr val="595959"/>
                </a:solidFill>
                <a:latin typeface="微软雅黑" panose="020B0503020204020204" pitchFamily="34" charset="-122"/>
                <a:ea typeface="微软雅黑" panose="020B0503020204020204" pitchFamily="34" charset="-122"/>
                <a:cs typeface="+mn-ea"/>
              </a:rPr>
              <a:t>= function (e)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e = e || </a:t>
            </a:r>
            <a:r>
              <a:rPr lang="en-US" altLang="zh-CN" sz="2000" dirty="0" err="1">
                <a:solidFill>
                  <a:srgbClr val="595959"/>
                </a:solidFill>
                <a:latin typeface="微软雅黑" panose="020B0503020204020204" pitchFamily="34" charset="-122"/>
                <a:ea typeface="微软雅黑" panose="020B0503020204020204" pitchFamily="34" charset="-122"/>
                <a:cs typeface="+mn-ea"/>
              </a:rPr>
              <a:t>window.event</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target = </a:t>
            </a:r>
            <a:r>
              <a:rPr lang="en-US" altLang="zh-CN" sz="2000" dirty="0" err="1">
                <a:solidFill>
                  <a:srgbClr val="595959"/>
                </a:solidFill>
                <a:latin typeface="微软雅黑" panose="020B0503020204020204" pitchFamily="34" charset="-122"/>
                <a:ea typeface="微软雅黑" panose="020B0503020204020204" pitchFamily="34" charset="-122"/>
                <a:cs typeface="+mn-ea"/>
              </a:rPr>
              <a:t>e.target</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en-US" altLang="zh-CN" sz="2000" dirty="0" err="1">
                <a:solidFill>
                  <a:srgbClr val="595959"/>
                </a:solidFill>
                <a:latin typeface="微软雅黑" panose="020B0503020204020204" pitchFamily="34" charset="-122"/>
                <a:ea typeface="微软雅黑" panose="020B0503020204020204" pitchFamily="34" charset="-122"/>
                <a:cs typeface="+mn-ea"/>
              </a:rPr>
              <a:t>e.srcElement</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console.log(target);   	// </a:t>
            </a:r>
            <a:r>
              <a:rPr lang="zh-CN" altLang="en-US" sz="2000" dirty="0">
                <a:solidFill>
                  <a:srgbClr val="595959"/>
                </a:solidFill>
                <a:latin typeface="微软雅黑" panose="020B0503020204020204" pitchFamily="34" charset="-122"/>
                <a:ea typeface="微软雅黑" panose="020B0503020204020204" pitchFamily="34" charset="-122"/>
                <a:cs typeface="+mn-ea"/>
              </a:rPr>
              <a:t>结果为：</a:t>
            </a:r>
            <a:r>
              <a:rPr lang="en-US" altLang="zh-CN" sz="2000" dirty="0">
                <a:solidFill>
                  <a:srgbClr val="595959"/>
                </a:solidFill>
                <a:latin typeface="微软雅黑" panose="020B0503020204020204" pitchFamily="34" charset="-122"/>
                <a:ea typeface="微软雅黑" panose="020B0503020204020204" pitchFamily="34" charset="-122"/>
                <a:cs typeface="+mn-ea"/>
              </a:rPr>
              <a:t>&lt;div&gt;</a:t>
            </a:r>
            <a:r>
              <a:rPr lang="zh-CN" altLang="en-US" sz="2000" dirty="0">
                <a:solidFill>
                  <a:srgbClr val="595959"/>
                </a:solidFill>
                <a:latin typeface="微软雅黑" panose="020B0503020204020204" pitchFamily="34" charset="-122"/>
                <a:ea typeface="微软雅黑" panose="020B0503020204020204" pitchFamily="34" charset="-122"/>
                <a:cs typeface="+mn-ea"/>
              </a:rPr>
              <a:t>单击</a:t>
            </a:r>
            <a:r>
              <a:rPr lang="en-US" altLang="zh-CN" sz="2000" dirty="0">
                <a:solidFill>
                  <a:srgbClr val="595959"/>
                </a:solidFill>
                <a:latin typeface="微软雅黑" panose="020B0503020204020204" pitchFamily="34" charset="-122"/>
                <a:ea typeface="微软雅黑" panose="020B0503020204020204" pitchFamily="34" charset="-122"/>
                <a:cs typeface="+mn-ea"/>
              </a:rPr>
              <a:t>&lt;/div&gt;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console.log(this);      	// </a:t>
            </a:r>
            <a:r>
              <a:rPr lang="zh-CN" altLang="en-US" sz="2000" dirty="0">
                <a:solidFill>
                  <a:srgbClr val="595959"/>
                </a:solidFill>
                <a:latin typeface="微软雅黑" panose="020B0503020204020204" pitchFamily="34" charset="-122"/>
                <a:ea typeface="微软雅黑" panose="020B0503020204020204" pitchFamily="34" charset="-122"/>
                <a:cs typeface="+mn-ea"/>
              </a:rPr>
              <a:t>结果为：</a:t>
            </a:r>
            <a:r>
              <a:rPr lang="en-US" altLang="zh-CN" sz="2000" dirty="0">
                <a:solidFill>
                  <a:srgbClr val="595959"/>
                </a:solidFill>
                <a:latin typeface="微软雅黑" panose="020B0503020204020204" pitchFamily="34" charset="-122"/>
                <a:ea typeface="微软雅黑" panose="020B0503020204020204" pitchFamily="34" charset="-122"/>
                <a:cs typeface="+mn-ea"/>
              </a:rPr>
              <a:t>&lt;div&gt;</a:t>
            </a:r>
            <a:r>
              <a:rPr lang="zh-CN" altLang="en-US" sz="2000" dirty="0">
                <a:solidFill>
                  <a:srgbClr val="595959"/>
                </a:solidFill>
                <a:latin typeface="微软雅黑" panose="020B0503020204020204" pitchFamily="34" charset="-122"/>
                <a:ea typeface="微软雅黑" panose="020B0503020204020204" pitchFamily="34" charset="-122"/>
                <a:cs typeface="+mn-ea"/>
              </a:rPr>
              <a:t>单击</a:t>
            </a:r>
            <a:r>
              <a:rPr lang="en-US" altLang="zh-CN" sz="2000" dirty="0">
                <a:solidFill>
                  <a:srgbClr val="595959"/>
                </a:solidFill>
                <a:latin typeface="微软雅黑" panose="020B0503020204020204" pitchFamily="34" charset="-122"/>
                <a:ea typeface="微软雅黑" panose="020B0503020204020204" pitchFamily="34" charset="-122"/>
                <a:cs typeface="+mn-ea"/>
              </a:rPr>
              <a:t>&lt;/div&gt;</a:t>
            </a:r>
          </a:p>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9805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3119265" y="2371853"/>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3119263" y="3387452"/>
            <a:ext cx="1192191" cy="618406"/>
            <a:chOff x="2215144" y="2026500"/>
            <a:chExt cx="1244732"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7"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06</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3119265" y="4399445"/>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07</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2349674"/>
            <a:ext cx="5142331" cy="613062"/>
            <a:chOff x="4315150" y="953426"/>
            <a:chExt cx="3857250" cy="540057"/>
          </a:xfrm>
        </p:grpSpPr>
        <p:sp>
          <p:nvSpPr>
            <p:cNvPr id="61" name="矩形 60"/>
            <p:cNvSpPr/>
            <p:nvPr/>
          </p:nvSpPr>
          <p:spPr>
            <a:xfrm>
              <a:off x="4841196" y="1036090"/>
              <a:ext cx="2827147" cy="344580"/>
            </a:xfrm>
            <a:prstGeom prst="rect">
              <a:avLst/>
            </a:prstGeom>
            <a:ln w="15875">
              <a:noFill/>
            </a:ln>
          </p:spPr>
          <p:txBody>
            <a:bodyPr wrap="square" lIns="68580" tIns="34290" rIns="68580" bIns="34290">
              <a:spAutoFit/>
            </a:bodyPr>
            <a:lstStyle/>
            <a:p>
              <a:pPr algn="l">
                <a:buClrTx/>
                <a:buSzTx/>
                <a:buFontTx/>
              </a:pPr>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常用事件</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3370626"/>
            <a:ext cx="5142331" cy="613062"/>
            <a:chOff x="4315150" y="1647579"/>
            <a:chExt cx="3857250" cy="540057"/>
          </a:xfrm>
        </p:grpSpPr>
        <p:sp>
          <p:nvSpPr>
            <p:cNvPr id="64" name="矩形 63"/>
            <p:cNvSpPr/>
            <p:nvPr/>
          </p:nvSpPr>
          <p:spPr>
            <a:xfrm>
              <a:off x="4841196" y="1730243"/>
              <a:ext cx="2827147" cy="332129"/>
            </a:xfrm>
            <a:prstGeom prst="rect">
              <a:avLst/>
            </a:prstGeom>
            <a:ln w="15875">
              <a:noFill/>
            </a:ln>
          </p:spPr>
          <p:txBody>
            <a:bodyPr wrap="square" lIns="68580" tIns="34290" rIns="68580" bIns="34290">
              <a:spAutoFit/>
            </a:bodyPr>
            <a:lstStyle/>
            <a:p>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元素其他操作</a:t>
              </a: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4377792"/>
            <a:ext cx="5142331" cy="613062"/>
            <a:chOff x="4315150" y="2341731"/>
            <a:chExt cx="3857250" cy="540057"/>
          </a:xfrm>
        </p:grpSpPr>
        <p:sp>
          <p:nvSpPr>
            <p:cNvPr id="67" name="矩形 66"/>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动手实践：鼠标拖曳效果</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207874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7">
            <a:extLst>
              <a:ext uri="{FF2B5EF4-FFF2-40B4-BE49-F238E27FC236}">
                <a16:creationId xmlns:a16="http://schemas.microsoft.com/office/drawing/2014/main" id="{017165D8-265A-4BEA-95DA-73DBCD31FA9D}"/>
              </a:ext>
            </a:extLst>
          </p:cNvPr>
          <p:cNvSpPr txBox="1"/>
          <p:nvPr/>
        </p:nvSpPr>
        <p:spPr>
          <a:xfrm>
            <a:off x="910630" y="2253528"/>
            <a:ext cx="10369152" cy="1015663"/>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在</a:t>
            </a:r>
            <a:r>
              <a:rPr lang="zh-CN" altLang="en-US" sz="2000" dirty="0">
                <a:solidFill>
                  <a:srgbClr val="595959"/>
                </a:solidFill>
                <a:latin typeface="微软雅黑" panose="020B0503020204020204" pitchFamily="34" charset="-122"/>
                <a:ea typeface="微软雅黑" panose="020B0503020204020204" pitchFamily="34" charset="-122"/>
                <a:cs typeface="+mn-ea"/>
              </a:rPr>
              <a:t>事件处理函数中，阻止默认行为可以通过</a:t>
            </a:r>
            <a:r>
              <a:rPr lang="en-US" altLang="zh-CN" sz="2000" dirty="0">
                <a:solidFill>
                  <a:srgbClr val="1369B3"/>
                </a:solidFill>
                <a:latin typeface="微软雅黑" panose="020B0503020204020204" pitchFamily="34" charset="-122"/>
                <a:ea typeface="微软雅黑" panose="020B0503020204020204" pitchFamily="34" charset="-122"/>
                <a:cs typeface="+mn-ea"/>
              </a:rPr>
              <a:t>return false</a:t>
            </a:r>
            <a:r>
              <a:rPr lang="zh-CN" altLang="en-US" sz="2000" dirty="0">
                <a:solidFill>
                  <a:srgbClr val="595959"/>
                </a:solidFill>
                <a:latin typeface="微软雅黑" panose="020B0503020204020204" pitchFamily="34" charset="-122"/>
                <a:ea typeface="微软雅黑" panose="020B0503020204020204" pitchFamily="34" charset="-122"/>
                <a:cs typeface="+mn-ea"/>
              </a:rPr>
              <a:t>来实现，除此之外，还可以通过事件对象的</a:t>
            </a:r>
            <a:r>
              <a:rPr lang="en-US" altLang="zh-CN" sz="2000" dirty="0" err="1">
                <a:solidFill>
                  <a:srgbClr val="1369B3"/>
                </a:solidFill>
                <a:latin typeface="微软雅黑" panose="020B0503020204020204" pitchFamily="34" charset="-122"/>
                <a:ea typeface="微软雅黑" panose="020B0503020204020204" pitchFamily="34" charset="-122"/>
                <a:cs typeface="+mn-ea"/>
              </a:rPr>
              <a:t>preventDefault</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实现。</a:t>
            </a:r>
          </a:p>
        </p:txBody>
      </p:sp>
      <p:sp>
        <p:nvSpPr>
          <p:cNvPr id="7" name="文本框 6">
            <a:extLst>
              <a:ext uri="{FF2B5EF4-FFF2-40B4-BE49-F238E27FC236}">
                <a16:creationId xmlns:a16="http://schemas.microsoft.com/office/drawing/2014/main" id="{553E559D-EB84-4CB1-89DB-026606E3FF05}"/>
              </a:ext>
            </a:extLst>
          </p:cNvPr>
          <p:cNvSpPr txBox="1"/>
          <p:nvPr/>
        </p:nvSpPr>
        <p:spPr>
          <a:xfrm>
            <a:off x="1802005" y="4040698"/>
            <a:ext cx="9289033" cy="1477328"/>
          </a:xfrm>
          <a:prstGeom prst="rect">
            <a:avLst/>
          </a:prstGeom>
          <a:noFill/>
        </p:spPr>
        <p:txBody>
          <a:bodyPr wrap="square">
            <a:spAutoFit/>
          </a:bodyPr>
          <a:lstStyle/>
          <a:p>
            <a:pP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只有</a:t>
            </a:r>
            <a:r>
              <a:rPr lang="zh-CN" altLang="en-US" sz="2000" dirty="0">
                <a:solidFill>
                  <a:srgbClr val="FF0000"/>
                </a:solidFill>
                <a:latin typeface="微软雅黑" panose="020B0503020204020204" pitchFamily="34" charset="-122"/>
                <a:ea typeface="微软雅黑" panose="020B0503020204020204" pitchFamily="34" charset="-122"/>
              </a:rPr>
              <a:t>事件对象的</a:t>
            </a:r>
            <a:r>
              <a:rPr lang="en-US" altLang="zh-CN" sz="2000" dirty="0">
                <a:solidFill>
                  <a:srgbClr val="FF0000"/>
                </a:solidFill>
                <a:latin typeface="微软雅黑" panose="020B0503020204020204" pitchFamily="34" charset="-122"/>
                <a:ea typeface="微软雅黑" panose="020B0503020204020204" pitchFamily="34" charset="-122"/>
              </a:rPr>
              <a:t>cancelable</a:t>
            </a:r>
            <a:r>
              <a:rPr lang="zh-CN" altLang="en-US" sz="2000" dirty="0">
                <a:solidFill>
                  <a:srgbClr val="FF0000"/>
                </a:solidFill>
                <a:latin typeface="微软雅黑" panose="020B0503020204020204" pitchFamily="34" charset="-122"/>
                <a:ea typeface="微软雅黑" panose="020B0503020204020204" pitchFamily="34" charset="-122"/>
              </a:rPr>
              <a:t>属性设置为</a:t>
            </a:r>
            <a:r>
              <a:rPr lang="en-US" altLang="zh-CN" sz="2000" dirty="0">
                <a:solidFill>
                  <a:srgbClr val="FF0000"/>
                </a:solidFill>
                <a:latin typeface="微软雅黑" panose="020B0503020204020204" pitchFamily="34" charset="-122"/>
                <a:ea typeface="微软雅黑" panose="020B0503020204020204" pitchFamily="34" charset="-122"/>
              </a:rPr>
              <a:t>true</a:t>
            </a:r>
            <a:r>
              <a:rPr lang="zh-CN" altLang="en-US" sz="2000" dirty="0">
                <a:solidFill>
                  <a:srgbClr val="FF0000"/>
                </a:solidFill>
                <a:latin typeface="微软雅黑" panose="020B0503020204020204" pitchFamily="34" charset="-122"/>
                <a:ea typeface="微软雅黑" panose="020B0503020204020204" pitchFamily="34" charset="-122"/>
              </a:rPr>
              <a:t>，才可以使用</a:t>
            </a:r>
            <a:r>
              <a:rPr lang="en-US" altLang="zh-CN" sz="2000" dirty="0" err="1">
                <a:solidFill>
                  <a:srgbClr val="FF0000"/>
                </a:solidFill>
                <a:latin typeface="微软雅黑" panose="020B0503020204020204" pitchFamily="34" charset="-122"/>
                <a:ea typeface="微软雅黑" panose="020B0503020204020204" pitchFamily="34" charset="-122"/>
              </a:rPr>
              <a:t>preventDefault</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方法取消其默认行为。早期版本</a:t>
            </a:r>
            <a:r>
              <a:rPr lang="en-US" altLang="zh-CN" sz="2000" dirty="0">
                <a:solidFill>
                  <a:srgbClr val="FF0000"/>
                </a:solidFill>
                <a:latin typeface="微软雅黑" panose="020B0503020204020204" pitchFamily="34" charset="-122"/>
                <a:ea typeface="微软雅黑" panose="020B0503020204020204" pitchFamily="34" charset="-122"/>
              </a:rPr>
              <a:t>IE</a:t>
            </a:r>
            <a:r>
              <a:rPr lang="zh-CN" altLang="en-US" sz="2000" dirty="0" smtClean="0">
                <a:solidFill>
                  <a:srgbClr val="FF0000"/>
                </a:solidFill>
                <a:latin typeface="微软雅黑" panose="020B0503020204020204" pitchFamily="34" charset="-122"/>
                <a:ea typeface="微软雅黑" panose="020B0503020204020204" pitchFamily="34" charset="-122"/>
              </a:rPr>
              <a:t>浏览器不支持</a:t>
            </a:r>
            <a:r>
              <a:rPr lang="en-US" altLang="zh-CN" sz="2000" dirty="0" err="1">
                <a:solidFill>
                  <a:srgbClr val="FF0000"/>
                </a:solidFill>
                <a:latin typeface="微软雅黑" panose="020B0503020204020204" pitchFamily="34" charset="-122"/>
                <a:ea typeface="微软雅黑" panose="020B0503020204020204" pitchFamily="34" charset="-122"/>
              </a:rPr>
              <a:t>preventDefault</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方法，需要</a:t>
            </a:r>
            <a:r>
              <a:rPr lang="zh-CN" altLang="en-US" sz="2000" dirty="0">
                <a:solidFill>
                  <a:srgbClr val="FF0000"/>
                </a:solidFill>
                <a:latin typeface="微软雅黑" panose="020B0503020204020204" pitchFamily="34" charset="-122"/>
                <a:ea typeface="微软雅黑" panose="020B0503020204020204" pitchFamily="34" charset="-122"/>
              </a:rPr>
              <a:t>通过将</a:t>
            </a:r>
            <a:r>
              <a:rPr lang="en-US" altLang="zh-CN" sz="2000" dirty="0" err="1">
                <a:solidFill>
                  <a:srgbClr val="FF0000"/>
                </a:solidFill>
                <a:latin typeface="微软雅黑" panose="020B0503020204020204" pitchFamily="34" charset="-122"/>
                <a:ea typeface="微软雅黑" panose="020B0503020204020204" pitchFamily="34" charset="-122"/>
              </a:rPr>
              <a:t>e.returnValue</a:t>
            </a:r>
            <a:r>
              <a:rPr lang="zh-CN" altLang="en-US" sz="2000" dirty="0" smtClean="0">
                <a:solidFill>
                  <a:srgbClr val="FF0000"/>
                </a:solidFill>
                <a:latin typeface="微软雅黑" panose="020B0503020204020204" pitchFamily="34" charset="-122"/>
                <a:ea typeface="微软雅黑" panose="020B0503020204020204" pitchFamily="34" charset="-122"/>
              </a:rPr>
              <a:t>设置为</a:t>
            </a:r>
            <a:r>
              <a:rPr lang="en-US" altLang="zh-CN" sz="2000" dirty="0">
                <a:solidFill>
                  <a:srgbClr val="FF0000"/>
                </a:solidFill>
                <a:latin typeface="微软雅黑" panose="020B0503020204020204" pitchFamily="34" charset="-122"/>
                <a:ea typeface="微软雅黑" panose="020B0503020204020204" pitchFamily="34" charset="-122"/>
              </a:rPr>
              <a:t>false</a:t>
            </a:r>
            <a:r>
              <a:rPr lang="zh-CN" altLang="en-US" sz="2000" dirty="0">
                <a:solidFill>
                  <a:srgbClr val="FF0000"/>
                </a:solidFill>
                <a:latin typeface="微软雅黑" panose="020B0503020204020204" pitchFamily="34" charset="-122"/>
                <a:ea typeface="微软雅黑" panose="020B0503020204020204" pitchFamily="34" charset="-122"/>
              </a:rPr>
              <a:t>来实现阻止默认</a:t>
            </a:r>
            <a:r>
              <a:rPr lang="zh-CN" altLang="en-US" sz="2000" dirty="0" smtClean="0">
                <a:solidFill>
                  <a:srgbClr val="FF0000"/>
                </a:solidFill>
                <a:latin typeface="微软雅黑" panose="020B0503020204020204" pitchFamily="34" charset="-122"/>
                <a:ea typeface="微软雅黑" panose="020B0503020204020204" pitchFamily="34" charset="-122"/>
              </a:rPr>
              <a:t>行为。</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9" name="矩形: 圆角 1">
            <a:extLst>
              <a:ext uri="{FF2B5EF4-FFF2-40B4-BE49-F238E27FC236}">
                <a16:creationId xmlns:a16="http://schemas.microsoft.com/office/drawing/2014/main" id="{DFCBCDDB-3EE1-4E57-BF96-4B06078FEC83}"/>
              </a:ext>
            </a:extLst>
          </p:cNvPr>
          <p:cNvSpPr/>
          <p:nvPr/>
        </p:nvSpPr>
        <p:spPr>
          <a:xfrm>
            <a:off x="1198662" y="3933850"/>
            <a:ext cx="10081120" cy="17281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1" name="流程图: 资料带 10">
            <a:extLst>
              <a:ext uri="{FF2B5EF4-FFF2-40B4-BE49-F238E27FC236}">
                <a16:creationId xmlns:a16="http://schemas.microsoft.com/office/drawing/2014/main" id="{C260DA29-1AC9-4288-BF72-5DD2DDE411F1}"/>
              </a:ext>
            </a:extLst>
          </p:cNvPr>
          <p:cNvSpPr/>
          <p:nvPr/>
        </p:nvSpPr>
        <p:spPr>
          <a:xfrm>
            <a:off x="999674" y="3717826"/>
            <a:ext cx="775053" cy="504056"/>
          </a:xfrm>
          <a:prstGeom prst="flowChartPunchedTape">
            <a:avLst/>
          </a:prstGeom>
          <a:solidFill>
            <a:srgbClr val="13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注意</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910630" y="1125538"/>
            <a:ext cx="10189132" cy="961289"/>
          </a:xfrm>
          <a:prstGeom prst="rect">
            <a:avLst/>
          </a:prstGeom>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HTML</a:t>
            </a:r>
            <a:r>
              <a:rPr lang="zh-CN" altLang="en-US" sz="2000" dirty="0">
                <a:solidFill>
                  <a:srgbClr val="595959"/>
                </a:solidFill>
                <a:latin typeface="微软雅黑" panose="020B0503020204020204" pitchFamily="34" charset="-122"/>
                <a:ea typeface="微软雅黑" panose="020B0503020204020204" pitchFamily="34" charset="-122"/>
                <a:cs typeface="+mn-ea"/>
              </a:rPr>
              <a:t>中，有些元素自身拥有一些默认行为。但是在实际开发中，有时需要阻止元素的</a:t>
            </a:r>
            <a:r>
              <a:rPr lang="zh-CN" altLang="en-US" sz="2000" dirty="0">
                <a:solidFill>
                  <a:srgbClr val="1369B3"/>
                </a:solidFill>
                <a:latin typeface="微软雅黑" panose="020B0503020204020204" pitchFamily="34" charset="-122"/>
                <a:ea typeface="微软雅黑" panose="020B0503020204020204" pitchFamily="34" charset="-122"/>
                <a:cs typeface="+mn-ea"/>
              </a:rPr>
              <a:t>默认行为</a:t>
            </a:r>
            <a:r>
              <a:rPr lang="zh-CN" altLang="en-US" sz="2000" dirty="0">
                <a:solidFill>
                  <a:srgbClr val="595959"/>
                </a:solidFill>
                <a:latin typeface="微软雅黑" panose="020B0503020204020204" pitchFamily="34" charset="-122"/>
                <a:ea typeface="微软雅黑" panose="020B0503020204020204" pitchFamily="34" charset="-122"/>
                <a:cs typeface="+mn-ea"/>
              </a:rPr>
              <a:t>，例如</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，在</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表</a:t>
            </a:r>
            <a:r>
              <a:rPr lang="zh-CN" altLang="en-US" sz="2000" dirty="0">
                <a:solidFill>
                  <a:srgbClr val="1369B3"/>
                </a:solidFill>
                <a:latin typeface="微软雅黑" panose="020B0503020204020204" pitchFamily="34" charset="-122"/>
                <a:ea typeface="微软雅黑" panose="020B0503020204020204" pitchFamily="34" charset="-122"/>
                <a:cs typeface="+mn-ea"/>
              </a:rPr>
              <a:t>单</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验证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时发现表</a:t>
            </a:r>
            <a:r>
              <a:rPr lang="zh-CN" altLang="en-US" sz="2000" dirty="0">
                <a:solidFill>
                  <a:srgbClr val="595959"/>
                </a:solidFill>
                <a:latin typeface="微软雅黑" panose="020B0503020204020204" pitchFamily="34" charset="-122"/>
                <a:ea typeface="微软雅黑" panose="020B0503020204020204" pitchFamily="34" charset="-122"/>
                <a:cs typeface="+mn-ea"/>
              </a:rPr>
              <a:t>单填写有误</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，需要阻止</a:t>
            </a:r>
            <a:r>
              <a:rPr lang="zh-CN" altLang="en-US" sz="2000" dirty="0">
                <a:solidFill>
                  <a:srgbClr val="595959"/>
                </a:solidFill>
                <a:latin typeface="微软雅黑" panose="020B0503020204020204" pitchFamily="34" charset="-122"/>
                <a:ea typeface="微软雅黑" panose="020B0503020204020204" pitchFamily="34" charset="-122"/>
                <a:cs typeface="+mn-ea"/>
              </a:rPr>
              <a:t>表单提交。</a:t>
            </a:r>
          </a:p>
        </p:txBody>
      </p:sp>
    </p:spTree>
    <p:extLst>
      <p:ext uri="{BB962C8B-B14F-4D97-AF65-F5344CB8AC3E}">
        <p14:creationId xmlns:p14="http://schemas.microsoft.com/office/powerpoint/2010/main" val="52369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7">
            <a:extLst>
              <a:ext uri="{FF2B5EF4-FFF2-40B4-BE49-F238E27FC236}">
                <a16:creationId xmlns:a16="http://schemas.microsoft.com/office/drawing/2014/main" id="{017165D8-265A-4BEA-95DA-73DBCD31FA9D}"/>
              </a:ext>
            </a:extLst>
          </p:cNvPr>
          <p:cNvSpPr txBox="1"/>
          <p:nvPr/>
        </p:nvSpPr>
        <p:spPr>
          <a:xfrm>
            <a:off x="982638" y="1212370"/>
            <a:ext cx="10369152"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下面以</a:t>
            </a:r>
            <a:r>
              <a:rPr lang="zh-CN" altLang="en-US" sz="2000" dirty="0">
                <a:solidFill>
                  <a:srgbClr val="1369B3"/>
                </a:solidFill>
                <a:latin typeface="微软雅黑" panose="020B0503020204020204" pitchFamily="34" charset="-122"/>
                <a:ea typeface="微软雅黑" panose="020B0503020204020204" pitchFamily="34" charset="-122"/>
                <a:cs typeface="+mn-ea"/>
              </a:rPr>
              <a:t>阻止</a:t>
            </a:r>
            <a:r>
              <a:rPr lang="en-US" altLang="zh-CN" sz="2000" dirty="0">
                <a:solidFill>
                  <a:srgbClr val="1369B3"/>
                </a:solidFill>
                <a:latin typeface="微软雅黑" panose="020B0503020204020204" pitchFamily="34" charset="-122"/>
                <a:ea typeface="微软雅黑" panose="020B0503020204020204" pitchFamily="34" charset="-122"/>
                <a:cs typeface="+mn-ea"/>
              </a:rPr>
              <a:t>&lt;a&gt;</a:t>
            </a:r>
            <a:r>
              <a:rPr lang="zh-CN" altLang="en-US" sz="2000" dirty="0">
                <a:solidFill>
                  <a:srgbClr val="1369B3"/>
                </a:solidFill>
                <a:latin typeface="微软雅黑" panose="020B0503020204020204" pitchFamily="34" charset="-122"/>
                <a:ea typeface="微软雅黑" panose="020B0503020204020204" pitchFamily="34" charset="-122"/>
                <a:cs typeface="+mn-ea"/>
              </a:rPr>
              <a:t>标签</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默认行为</a:t>
            </a:r>
            <a:r>
              <a:rPr lang="zh-CN" altLang="en-US" sz="2000" dirty="0">
                <a:solidFill>
                  <a:srgbClr val="595959"/>
                </a:solidFill>
                <a:latin typeface="微软雅黑" panose="020B0503020204020204" pitchFamily="34" charset="-122"/>
                <a:ea typeface="微软雅黑" panose="020B0503020204020204" pitchFamily="34" charset="-122"/>
                <a:cs typeface="+mn-ea"/>
              </a:rPr>
              <a:t>为例进行演示，示例代码如下。</a:t>
            </a:r>
          </a:p>
        </p:txBody>
      </p:sp>
      <p:sp>
        <p:nvSpPr>
          <p:cNvPr id="10" name="文本框 9">
            <a:extLst>
              <a:ext uri="{FF2B5EF4-FFF2-40B4-BE49-F238E27FC236}">
                <a16:creationId xmlns:a16="http://schemas.microsoft.com/office/drawing/2014/main" id="{AB13F4B9-C4A3-4163-9384-AECFF762958A}"/>
              </a:ext>
            </a:extLst>
          </p:cNvPr>
          <p:cNvSpPr txBox="1"/>
          <p:nvPr/>
        </p:nvSpPr>
        <p:spPr>
          <a:xfrm>
            <a:off x="1414686" y="2205658"/>
            <a:ext cx="9073008" cy="2631490"/>
          </a:xfrm>
          <a:prstGeom prst="rect">
            <a:avLst/>
          </a:prstGeom>
          <a:solidFill>
            <a:srgbClr val="F2F2F2"/>
          </a:solidFill>
        </p:spPr>
        <p:txBody>
          <a:bodyPr wrap="square" rtlCol="0">
            <a:spAutoFit/>
          </a:bodyPr>
          <a:lstStyle/>
          <a:p>
            <a:pPr lvl="1">
              <a:lnSpc>
                <a:spcPct val="150000"/>
              </a:lnSpc>
            </a:pPr>
            <a:r>
              <a:rPr lang="en-US" altLang="zh-CN" sz="18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a = </a:t>
            </a:r>
            <a:r>
              <a:rPr lang="en-US" altLang="zh-CN" sz="1800" dirty="0" err="1">
                <a:solidFill>
                  <a:srgbClr val="595959"/>
                </a:solidFill>
                <a:latin typeface="微软雅黑" panose="020B0503020204020204" pitchFamily="34" charset="-122"/>
                <a:ea typeface="微软雅黑" panose="020B0503020204020204" pitchFamily="34" charset="-122"/>
                <a:cs typeface="+mn-ea"/>
              </a:rPr>
              <a:t>document.querySelector</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('a')</a:t>
            </a:r>
            <a:r>
              <a:rPr lang="en-US" altLang="zh-CN" sz="18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1800" dirty="0" err="1" smtClean="0">
                <a:solidFill>
                  <a:srgbClr val="595959"/>
                </a:solidFill>
                <a:latin typeface="微软雅黑" panose="020B0503020204020204" pitchFamily="34" charset="-122"/>
                <a:ea typeface="微软雅黑" panose="020B0503020204020204" pitchFamily="34" charset="-122"/>
                <a:cs typeface="+mn-ea"/>
              </a:rPr>
              <a:t>a.onclick</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 function (e) {</a:t>
            </a:r>
          </a:p>
          <a:p>
            <a:pPr lvl="1">
              <a:lnSpc>
                <a:spcPct val="150000"/>
              </a:lnSpc>
            </a:pP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e = e || </a:t>
            </a:r>
            <a:r>
              <a:rPr lang="en-US" altLang="zh-CN" sz="1800" dirty="0" err="1">
                <a:solidFill>
                  <a:srgbClr val="595959"/>
                </a:solidFill>
                <a:latin typeface="微软雅黑" panose="020B0503020204020204" pitchFamily="34" charset="-122"/>
                <a:ea typeface="微软雅黑" panose="020B0503020204020204" pitchFamily="34" charset="-122"/>
                <a:cs typeface="+mn-ea"/>
              </a:rPr>
              <a:t>window.event</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err="1" smtClean="0">
                <a:solidFill>
                  <a:srgbClr val="595959"/>
                </a:solidFill>
                <a:latin typeface="微软雅黑" panose="020B0503020204020204" pitchFamily="34" charset="-122"/>
                <a:ea typeface="微软雅黑" panose="020B0503020204020204" pitchFamily="34" charset="-122"/>
                <a:cs typeface="+mn-ea"/>
              </a:rPr>
              <a:t>e.preventDefault</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1800" dirty="0">
                <a:solidFill>
                  <a:srgbClr val="595959"/>
                </a:solidFill>
                <a:latin typeface="微软雅黑" panose="020B0503020204020204" pitchFamily="34" charset="-122"/>
                <a:ea typeface="微软雅黑" panose="020B0503020204020204" pitchFamily="34" charset="-122"/>
                <a:cs typeface="+mn-ea"/>
              </a:rPr>
              <a:t>在新版浏览器中阻止默认行为</a:t>
            </a:r>
          </a:p>
          <a:p>
            <a:pPr lvl="1">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err="1" smtClean="0">
                <a:solidFill>
                  <a:srgbClr val="595959"/>
                </a:solidFill>
                <a:latin typeface="微软雅黑" panose="020B0503020204020204" pitchFamily="34" charset="-122"/>
                <a:ea typeface="微软雅黑" panose="020B0503020204020204" pitchFamily="34" charset="-122"/>
                <a:cs typeface="+mn-ea"/>
              </a:rPr>
              <a:t>e.returnValue</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 false;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1800" dirty="0">
                <a:solidFill>
                  <a:srgbClr val="595959"/>
                </a:solidFill>
                <a:latin typeface="微软雅黑" panose="020B0503020204020204" pitchFamily="34" charset="-122"/>
                <a:ea typeface="微软雅黑" panose="020B0503020204020204" pitchFamily="34" charset="-122"/>
                <a:cs typeface="+mn-ea"/>
              </a:rPr>
              <a:t>在早期版本</a:t>
            </a:r>
            <a:r>
              <a:rPr lang="en-US" altLang="zh-CN" sz="1800" dirty="0">
                <a:solidFill>
                  <a:srgbClr val="595959"/>
                </a:solidFill>
                <a:latin typeface="微软雅黑" panose="020B0503020204020204" pitchFamily="34" charset="-122"/>
                <a:ea typeface="微软雅黑" panose="020B0503020204020204" pitchFamily="34" charset="-122"/>
                <a:cs typeface="+mn-ea"/>
              </a:rPr>
              <a:t>IE</a:t>
            </a:r>
            <a:r>
              <a:rPr lang="zh-CN" altLang="en-US" sz="1800" dirty="0">
                <a:solidFill>
                  <a:srgbClr val="595959"/>
                </a:solidFill>
                <a:latin typeface="微软雅黑" panose="020B0503020204020204" pitchFamily="34" charset="-122"/>
                <a:ea typeface="微软雅黑" panose="020B0503020204020204" pitchFamily="34" charset="-122"/>
                <a:cs typeface="+mn-ea"/>
              </a:rPr>
              <a:t>浏览器中阻止默认行为</a:t>
            </a:r>
          </a:p>
          <a:p>
            <a:pPr lvl="1">
              <a:lnSpc>
                <a:spcPct val="150000"/>
              </a:lnSpc>
            </a:pPr>
            <a:r>
              <a:rPr lang="en-US" altLang="zh-CN" sz="18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18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48705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1705C999-35B9-4DD9-B118-DC6DA66D6D17}"/>
              </a:ext>
            </a:extLst>
          </p:cNvPr>
          <p:cNvGrpSpPr/>
          <p:nvPr/>
        </p:nvGrpSpPr>
        <p:grpSpPr bwMode="auto">
          <a:xfrm>
            <a:off x="4992341" y="2061642"/>
            <a:ext cx="5423346" cy="3312368"/>
            <a:chOff x="3403599" y="2421469"/>
            <a:chExt cx="5040490" cy="2726268"/>
          </a:xfrm>
        </p:grpSpPr>
        <p:sp>
          <p:nvSpPr>
            <p:cNvPr id="10" name="圆角矩形标注 11">
              <a:extLst>
                <a:ext uri="{FF2B5EF4-FFF2-40B4-BE49-F238E27FC236}">
                  <a16:creationId xmlns:a16="http://schemas.microsoft.com/office/drawing/2014/main" id="{BB606471-C07E-4BB9-87C6-5896C5940963}"/>
                </a:ext>
              </a:extLst>
            </p:cNvPr>
            <p:cNvSpPr/>
            <p:nvPr/>
          </p:nvSpPr>
          <p:spPr bwMode="auto">
            <a:xfrm rot="5400000">
              <a:off x="4560710" y="1264358"/>
              <a:ext cx="2726268" cy="5040490"/>
            </a:xfrm>
            <a:prstGeom prst="wedgeRoundRectCallout">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sp>
          <p:nvSpPr>
            <p:cNvPr id="12" name="矩形 5">
              <a:extLst>
                <a:ext uri="{FF2B5EF4-FFF2-40B4-BE49-F238E27FC236}">
                  <a16:creationId xmlns:a16="http://schemas.microsoft.com/office/drawing/2014/main" id="{E0AE0A7E-DDFD-4A47-94B5-E0F77F67743B}"/>
                </a:ext>
              </a:extLst>
            </p:cNvPr>
            <p:cNvSpPr>
              <a:spLocks noChangeArrowheads="1"/>
            </p:cNvSpPr>
            <p:nvPr/>
          </p:nvSpPr>
          <p:spPr bwMode="auto">
            <a:xfrm>
              <a:off x="3704295" y="2749508"/>
              <a:ext cx="4439098" cy="42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3" name="文本框 12">
            <a:extLst>
              <a:ext uri="{FF2B5EF4-FFF2-40B4-BE49-F238E27FC236}">
                <a16:creationId xmlns:a16="http://schemas.microsoft.com/office/drawing/2014/main" id="{017165D8-265A-4BEA-95DA-73DBCD31FA9D}"/>
              </a:ext>
            </a:extLst>
          </p:cNvPr>
          <p:cNvSpPr txBox="1"/>
          <p:nvPr/>
        </p:nvSpPr>
        <p:spPr>
          <a:xfrm>
            <a:off x="5315877" y="2269822"/>
            <a:ext cx="4984790" cy="2816156"/>
          </a:xfrm>
          <a:prstGeom prst="rect">
            <a:avLst/>
          </a:prstGeom>
          <a:noFill/>
        </p:spPr>
        <p:txBody>
          <a:bodyPr wrap="square" rtlCol="0">
            <a:spAutoFit/>
          </a:bodyPr>
          <a:lstStyle/>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1800" dirty="0" smtClean="0">
                <a:solidFill>
                  <a:srgbClr val="595959"/>
                </a:solidFill>
                <a:latin typeface="微软雅黑" panose="020B0503020204020204" pitchFamily="34" charset="-122"/>
                <a:ea typeface="微软雅黑" panose="020B0503020204020204" pitchFamily="34" charset="-122"/>
                <a:cs typeface="+mn-ea"/>
              </a:rPr>
              <a:t>对于</a:t>
            </a:r>
            <a:r>
              <a:rPr lang="zh-CN" altLang="en-US" sz="1800" dirty="0">
                <a:solidFill>
                  <a:srgbClr val="595959"/>
                </a:solidFill>
                <a:latin typeface="微软雅黑" panose="020B0503020204020204" pitchFamily="34" charset="-122"/>
                <a:ea typeface="微软雅黑" panose="020B0503020204020204" pitchFamily="34" charset="-122"/>
                <a:cs typeface="+mn-ea"/>
              </a:rPr>
              <a:t>一个注册了事件的</a:t>
            </a:r>
            <a:r>
              <a:rPr lang="zh-CN" altLang="en-US" sz="1800" dirty="0">
                <a:solidFill>
                  <a:srgbClr val="1369B3"/>
                </a:solidFill>
                <a:latin typeface="微软雅黑" panose="020B0503020204020204" pitchFamily="34" charset="-122"/>
                <a:ea typeface="微软雅黑" panose="020B0503020204020204" pitchFamily="34" charset="-122"/>
                <a:cs typeface="+mn-ea"/>
              </a:rPr>
              <a:t>节点</a:t>
            </a:r>
            <a:r>
              <a:rPr lang="zh-CN" altLang="en-US" sz="1800" dirty="0">
                <a:solidFill>
                  <a:srgbClr val="595959"/>
                </a:solidFill>
                <a:latin typeface="微软雅黑" panose="020B0503020204020204" pitchFamily="34" charset="-122"/>
                <a:ea typeface="微软雅黑" panose="020B0503020204020204" pitchFamily="34" charset="-122"/>
                <a:cs typeface="+mn-ea"/>
              </a:rPr>
              <a:t>来说，有时我们希望只有</a:t>
            </a:r>
            <a:r>
              <a:rPr lang="zh-CN" altLang="en-US" sz="1800" dirty="0" smtClean="0">
                <a:solidFill>
                  <a:srgbClr val="595959"/>
                </a:solidFill>
                <a:latin typeface="微软雅黑" panose="020B0503020204020204" pitchFamily="34" charset="-122"/>
                <a:ea typeface="微软雅黑" panose="020B0503020204020204" pitchFamily="34" charset="-122"/>
                <a:cs typeface="+mn-ea"/>
              </a:rPr>
              <a:t>该元素触发</a:t>
            </a:r>
            <a:r>
              <a:rPr lang="zh-CN" altLang="en-US" sz="1800" dirty="0">
                <a:solidFill>
                  <a:srgbClr val="595959"/>
                </a:solidFill>
                <a:latin typeface="微软雅黑" panose="020B0503020204020204" pitchFamily="34" charset="-122"/>
                <a:ea typeface="微软雅黑" panose="020B0503020204020204" pitchFamily="34" charset="-122"/>
                <a:cs typeface="+mn-ea"/>
              </a:rPr>
              <a:t>事件，但因为</a:t>
            </a:r>
            <a:r>
              <a:rPr lang="zh-CN" altLang="en-US" sz="1800" dirty="0">
                <a:solidFill>
                  <a:srgbClr val="1369B3"/>
                </a:solidFill>
                <a:latin typeface="微软雅黑" panose="020B0503020204020204" pitchFamily="34" charset="-122"/>
                <a:ea typeface="微软雅黑" panose="020B0503020204020204" pitchFamily="34" charset="-122"/>
                <a:cs typeface="+mn-ea"/>
              </a:rPr>
              <a:t>事件冒泡</a:t>
            </a:r>
            <a:r>
              <a:rPr lang="zh-CN" altLang="en-US" sz="1800" dirty="0">
                <a:solidFill>
                  <a:srgbClr val="595959"/>
                </a:solidFill>
                <a:latin typeface="微软雅黑" panose="020B0503020204020204" pitchFamily="34" charset="-122"/>
                <a:ea typeface="微软雅黑" panose="020B0503020204020204" pitchFamily="34" charset="-122"/>
                <a:cs typeface="+mn-ea"/>
              </a:rPr>
              <a:t>的存在，</a:t>
            </a:r>
            <a:r>
              <a:rPr lang="zh-CN" altLang="en-US" sz="1800" dirty="0" smtClean="0">
                <a:solidFill>
                  <a:srgbClr val="595959"/>
                </a:solidFill>
                <a:latin typeface="微软雅黑" panose="020B0503020204020204" pitchFamily="34" charset="-122"/>
                <a:ea typeface="微软雅黑" panose="020B0503020204020204" pitchFamily="34" charset="-122"/>
                <a:cs typeface="+mn-ea"/>
              </a:rPr>
              <a:t>该元素的子元素触发</a:t>
            </a:r>
            <a:r>
              <a:rPr lang="zh-CN" altLang="en-US" sz="1800" dirty="0">
                <a:solidFill>
                  <a:srgbClr val="595959"/>
                </a:solidFill>
                <a:latin typeface="微软雅黑" panose="020B0503020204020204" pitchFamily="34" charset="-122"/>
                <a:ea typeface="微软雅黑" panose="020B0503020204020204" pitchFamily="34" charset="-122"/>
                <a:cs typeface="+mn-ea"/>
              </a:rPr>
              <a:t>事件时会使该节点的事件被触发，并且</a:t>
            </a:r>
            <a:r>
              <a:rPr lang="zh-CN" altLang="en-US" sz="1800" dirty="0" smtClean="0">
                <a:solidFill>
                  <a:srgbClr val="595959"/>
                </a:solidFill>
                <a:latin typeface="微软雅黑" panose="020B0503020204020204" pitchFamily="34" charset="-122"/>
                <a:ea typeface="微软雅黑" panose="020B0503020204020204" pitchFamily="34" charset="-122"/>
                <a:cs typeface="+mn-ea"/>
              </a:rPr>
              <a:t>该元素的父元素的</a:t>
            </a:r>
            <a:r>
              <a:rPr lang="zh-CN" altLang="en-US" sz="1800" dirty="0">
                <a:solidFill>
                  <a:srgbClr val="595959"/>
                </a:solidFill>
                <a:latin typeface="微软雅黑" panose="020B0503020204020204" pitchFamily="34" charset="-122"/>
                <a:ea typeface="微软雅黑" panose="020B0503020204020204" pitchFamily="34" charset="-122"/>
                <a:cs typeface="+mn-ea"/>
              </a:rPr>
              <a:t>事件也会被触发，这种现象与预期效果不一致，所以需要</a:t>
            </a:r>
            <a:r>
              <a:rPr lang="zh-CN" altLang="en-US" sz="1800" dirty="0">
                <a:solidFill>
                  <a:srgbClr val="1369B3"/>
                </a:solidFill>
                <a:latin typeface="微软雅黑" panose="020B0503020204020204" pitchFamily="34" charset="-122"/>
                <a:ea typeface="微软雅黑" panose="020B0503020204020204" pitchFamily="34" charset="-122"/>
                <a:cs typeface="+mn-ea"/>
              </a:rPr>
              <a:t>阻止事件冒泡</a:t>
            </a:r>
            <a:r>
              <a:rPr lang="zh-CN" altLang="en-US" sz="1800" dirty="0" smtClean="0">
                <a:solidFill>
                  <a:srgbClr val="595959"/>
                </a:solidFill>
                <a:latin typeface="微软雅黑" panose="020B0503020204020204" pitchFamily="34" charset="-122"/>
                <a:ea typeface="微软雅黑" panose="020B0503020204020204" pitchFamily="34" charset="-122"/>
                <a:cs typeface="+mn-ea"/>
              </a:rPr>
              <a:t>。</a:t>
            </a:r>
            <a:endParaRPr lang="zh-CN" altLang="en-US" sz="18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14" name="Picture 7" descr="总结小人">
            <a:extLst>
              <a:ext uri="{FF2B5EF4-FFF2-40B4-BE49-F238E27FC236}">
                <a16:creationId xmlns:a16="http://schemas.microsoft.com/office/drawing/2014/main" id="{B6DA8452-0BB1-4A92-968E-A043641C5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38" y="773081"/>
            <a:ext cx="4077405"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181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7">
            <a:extLst>
              <a:ext uri="{FF2B5EF4-FFF2-40B4-BE49-F238E27FC236}">
                <a16:creationId xmlns:a16="http://schemas.microsoft.com/office/drawing/2014/main" id="{017165D8-265A-4BEA-95DA-73DBCD31FA9D}"/>
              </a:ext>
            </a:extLst>
          </p:cNvPr>
          <p:cNvSpPr txBox="1"/>
          <p:nvPr/>
        </p:nvSpPr>
        <p:spPr>
          <a:xfrm>
            <a:off x="910630" y="1022204"/>
            <a:ext cx="10369152"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事件</a:t>
            </a:r>
            <a:r>
              <a:rPr lang="zh-CN" altLang="en-US" sz="2000" dirty="0">
                <a:solidFill>
                  <a:srgbClr val="595959"/>
                </a:solidFill>
                <a:latin typeface="微软雅黑" panose="020B0503020204020204" pitchFamily="34" charset="-122"/>
                <a:ea typeface="微软雅黑" panose="020B0503020204020204" pitchFamily="34" charset="-122"/>
                <a:cs typeface="+mn-ea"/>
              </a:rPr>
              <a:t>对象的</a:t>
            </a:r>
            <a:r>
              <a:rPr lang="en-US" altLang="zh-CN" sz="2000" dirty="0" err="1">
                <a:solidFill>
                  <a:srgbClr val="1369B3"/>
                </a:solidFill>
                <a:latin typeface="微软雅黑" panose="020B0503020204020204" pitchFamily="34" charset="-122"/>
                <a:ea typeface="微软雅黑" panose="020B0503020204020204" pitchFamily="34" charset="-122"/>
                <a:cs typeface="+mn-ea"/>
              </a:rPr>
              <a:t>stopPropagation</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可以阻止事件冒泡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行为。</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文本框 6">
            <a:extLst>
              <a:ext uri="{FF2B5EF4-FFF2-40B4-BE49-F238E27FC236}">
                <a16:creationId xmlns:a16="http://schemas.microsoft.com/office/drawing/2014/main" id="{553E559D-EB84-4CB1-89DB-026606E3FF05}"/>
              </a:ext>
            </a:extLst>
          </p:cNvPr>
          <p:cNvSpPr txBox="1"/>
          <p:nvPr/>
        </p:nvSpPr>
        <p:spPr>
          <a:xfrm>
            <a:off x="982638" y="5077591"/>
            <a:ext cx="7285564" cy="553998"/>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对于</a:t>
            </a:r>
            <a:r>
              <a:rPr lang="zh-CN" altLang="en-US" sz="2000" dirty="0">
                <a:solidFill>
                  <a:srgbClr val="595959"/>
                </a:solidFill>
                <a:latin typeface="微软雅黑" panose="020B0503020204020204" pitchFamily="34" charset="-122"/>
                <a:ea typeface="微软雅黑" panose="020B0503020204020204" pitchFamily="34" charset="-122"/>
              </a:rPr>
              <a:t>早期版本</a:t>
            </a:r>
            <a:r>
              <a:rPr lang="en-US" altLang="zh-CN" sz="2000" dirty="0">
                <a:solidFill>
                  <a:srgbClr val="595959"/>
                </a:solidFill>
                <a:latin typeface="微软雅黑" panose="020B0503020204020204" pitchFamily="34" charset="-122"/>
                <a:ea typeface="微软雅黑" panose="020B0503020204020204" pitchFamily="34" charset="-122"/>
              </a:rPr>
              <a:t>IE</a:t>
            </a:r>
            <a:r>
              <a:rPr lang="zh-CN" altLang="en-US" sz="2000" dirty="0">
                <a:solidFill>
                  <a:srgbClr val="595959"/>
                </a:solidFill>
                <a:latin typeface="微软雅黑" panose="020B0503020204020204" pitchFamily="34" charset="-122"/>
                <a:ea typeface="微软雅黑" panose="020B0503020204020204" pitchFamily="34" charset="-122"/>
              </a:rPr>
              <a:t>浏览器，应使用</a:t>
            </a:r>
            <a:r>
              <a:rPr lang="en-US" altLang="zh-CN" sz="2000" dirty="0" err="1">
                <a:solidFill>
                  <a:srgbClr val="1369B3"/>
                </a:solidFill>
                <a:latin typeface="微软雅黑" panose="020B0503020204020204" pitchFamily="34" charset="-122"/>
                <a:ea typeface="微软雅黑" panose="020B0503020204020204" pitchFamily="34" charset="-122"/>
              </a:rPr>
              <a:t>cancelBubble</a:t>
            </a:r>
            <a:r>
              <a:rPr lang="zh-CN" altLang="en-US" sz="2000" dirty="0">
                <a:solidFill>
                  <a:srgbClr val="1369B3"/>
                </a:solidFill>
                <a:latin typeface="微软雅黑" panose="020B0503020204020204" pitchFamily="34" charset="-122"/>
                <a:ea typeface="微软雅黑" panose="020B0503020204020204" pitchFamily="34" charset="-122"/>
              </a:rPr>
              <a:t>属性</a:t>
            </a:r>
            <a:r>
              <a:rPr lang="zh-CN" altLang="en-US" sz="2000" dirty="0">
                <a:solidFill>
                  <a:srgbClr val="595959"/>
                </a:solidFill>
                <a:latin typeface="微软雅黑" panose="020B0503020204020204" pitchFamily="34" charset="-122"/>
                <a:ea typeface="微软雅黑" panose="020B0503020204020204" pitchFamily="34" charset="-122"/>
              </a:rPr>
              <a:t>。</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017165D8-265A-4BEA-95DA-73DBCD31FA9D}"/>
              </a:ext>
            </a:extLst>
          </p:cNvPr>
          <p:cNvSpPr txBox="1"/>
          <p:nvPr/>
        </p:nvSpPr>
        <p:spPr>
          <a:xfrm>
            <a:off x="910630" y="1723668"/>
            <a:ext cx="10369152"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代码</a:t>
            </a:r>
            <a:r>
              <a:rPr lang="zh-CN" altLang="en-US" sz="2000" dirty="0">
                <a:solidFill>
                  <a:srgbClr val="595959"/>
                </a:solidFill>
                <a:latin typeface="微软雅黑" panose="020B0503020204020204" pitchFamily="34" charset="-122"/>
                <a:ea typeface="微软雅黑" panose="020B0503020204020204" pitchFamily="34" charset="-122"/>
                <a:cs typeface="+mn-ea"/>
              </a:rPr>
              <a:t>演示</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：阻止</a:t>
            </a:r>
            <a:r>
              <a:rPr lang="zh-CN" altLang="en-US" sz="2000" dirty="0">
                <a:solidFill>
                  <a:srgbClr val="595959"/>
                </a:solidFill>
                <a:latin typeface="微软雅黑" panose="020B0503020204020204" pitchFamily="34" charset="-122"/>
                <a:ea typeface="微软雅黑" panose="020B0503020204020204" pitchFamily="34" charset="-122"/>
                <a:cs typeface="+mn-ea"/>
              </a:rPr>
              <a:t>事件</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冒泡，并解决</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浏览器兼容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问题，</a:t>
            </a:r>
            <a:r>
              <a:rPr lang="zh-CN" altLang="en-US" sz="2000" dirty="0">
                <a:solidFill>
                  <a:srgbClr val="595959"/>
                </a:solidFill>
                <a:latin typeface="微软雅黑" panose="020B0503020204020204" pitchFamily="34" charset="-122"/>
                <a:ea typeface="微软雅黑" panose="020B0503020204020204" pitchFamily="34" charset="-122"/>
                <a:cs typeface="+mn-ea"/>
              </a:rPr>
              <a:t>示例代码如下。</a:t>
            </a:r>
          </a:p>
        </p:txBody>
      </p:sp>
      <p:sp>
        <p:nvSpPr>
          <p:cNvPr id="12" name="文本框 11">
            <a:extLst>
              <a:ext uri="{FF2B5EF4-FFF2-40B4-BE49-F238E27FC236}">
                <a16:creationId xmlns:a16="http://schemas.microsoft.com/office/drawing/2014/main" id="{AB13F4B9-C4A3-4163-9384-AECFF762958A}"/>
              </a:ext>
            </a:extLst>
          </p:cNvPr>
          <p:cNvSpPr txBox="1"/>
          <p:nvPr/>
        </p:nvSpPr>
        <p:spPr>
          <a:xfrm>
            <a:off x="1810730" y="2569633"/>
            <a:ext cx="8604956" cy="2215991"/>
          </a:xfrm>
          <a:prstGeom prst="rect">
            <a:avLst/>
          </a:prstGeom>
          <a:solidFill>
            <a:srgbClr val="F2F2F2"/>
          </a:solidFill>
        </p:spPr>
        <p:txBody>
          <a:bodyPr wrap="square" rtlCol="0">
            <a:spAutoFit/>
          </a:bodyPr>
          <a:lstStyle/>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if (</a:t>
            </a:r>
            <a:r>
              <a:rPr lang="en-US" altLang="zh-CN" sz="1800" dirty="0" err="1">
                <a:solidFill>
                  <a:srgbClr val="595959"/>
                </a:solidFill>
                <a:latin typeface="微软雅黑" panose="020B0503020204020204" pitchFamily="34" charset="-122"/>
                <a:ea typeface="微软雅黑" panose="020B0503020204020204" pitchFamily="34" charset="-122"/>
                <a:cs typeface="+mn-ea"/>
              </a:rPr>
              <a:t>window.event</a:t>
            </a:r>
            <a:r>
              <a:rPr lang="en-US" altLang="zh-CN" sz="1800" dirty="0">
                <a:solidFill>
                  <a:srgbClr val="595959"/>
                </a:solidFill>
                <a:latin typeface="微软雅黑" panose="020B0503020204020204" pitchFamily="34" charset="-122"/>
                <a:ea typeface="微软雅黑" panose="020B0503020204020204" pitchFamily="34" charset="-122"/>
                <a:cs typeface="+mn-ea"/>
              </a:rPr>
              <a:t>) {</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err="1">
                <a:solidFill>
                  <a:srgbClr val="595959"/>
                </a:solidFill>
                <a:latin typeface="微软雅黑" panose="020B0503020204020204" pitchFamily="34" charset="-122"/>
                <a:ea typeface="微软雅黑" panose="020B0503020204020204" pitchFamily="34" charset="-122"/>
                <a:cs typeface="+mn-ea"/>
              </a:rPr>
              <a:t>window.event.cancelBubble</a:t>
            </a:r>
            <a:r>
              <a:rPr lang="en-US" altLang="zh-CN" sz="1800" dirty="0">
                <a:solidFill>
                  <a:srgbClr val="595959"/>
                </a:solidFill>
                <a:latin typeface="微软雅黑" panose="020B0503020204020204" pitchFamily="34" charset="-122"/>
                <a:ea typeface="微软雅黑" panose="020B0503020204020204" pitchFamily="34" charset="-122"/>
                <a:cs typeface="+mn-ea"/>
              </a:rPr>
              <a:t> = true;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早期版本</a:t>
            </a:r>
            <a:r>
              <a:rPr lang="en-US" altLang="zh-CN" sz="1800" dirty="0">
                <a:solidFill>
                  <a:srgbClr val="595959"/>
                </a:solidFill>
                <a:latin typeface="微软雅黑" panose="020B0503020204020204" pitchFamily="34" charset="-122"/>
                <a:ea typeface="微软雅黑" panose="020B0503020204020204" pitchFamily="34" charset="-122"/>
                <a:cs typeface="+mn-ea"/>
              </a:rPr>
              <a:t>IE</a:t>
            </a:r>
            <a:r>
              <a:rPr lang="zh-CN" altLang="en-US" sz="1800" dirty="0">
                <a:solidFill>
                  <a:srgbClr val="595959"/>
                </a:solidFill>
                <a:latin typeface="微软雅黑" panose="020B0503020204020204" pitchFamily="34" charset="-122"/>
                <a:ea typeface="微软雅黑" panose="020B0503020204020204" pitchFamily="34" charset="-122"/>
                <a:cs typeface="+mn-ea"/>
              </a:rPr>
              <a:t>浏览器</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else {</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err="1">
                <a:solidFill>
                  <a:srgbClr val="595959"/>
                </a:solidFill>
                <a:latin typeface="微软雅黑" panose="020B0503020204020204" pitchFamily="34" charset="-122"/>
                <a:ea typeface="微软雅黑" panose="020B0503020204020204" pitchFamily="34" charset="-122"/>
                <a:cs typeface="+mn-ea"/>
              </a:rPr>
              <a:t>e.stopPropagation</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新版浏览器（</a:t>
            </a:r>
            <a:r>
              <a:rPr lang="en-US" altLang="zh-CN" sz="1800" dirty="0">
                <a:solidFill>
                  <a:srgbClr val="595959"/>
                </a:solidFill>
                <a:latin typeface="微软雅黑" panose="020B0503020204020204" pitchFamily="34" charset="-122"/>
                <a:ea typeface="微软雅黑" panose="020B0503020204020204" pitchFamily="34" charset="-122"/>
                <a:cs typeface="+mn-ea"/>
              </a:rPr>
              <a:t>e</a:t>
            </a:r>
            <a:r>
              <a:rPr lang="zh-CN" altLang="en-US" sz="1800" dirty="0">
                <a:solidFill>
                  <a:srgbClr val="595959"/>
                </a:solidFill>
                <a:latin typeface="微软雅黑" panose="020B0503020204020204" pitchFamily="34" charset="-122"/>
                <a:ea typeface="微软雅黑" panose="020B0503020204020204" pitchFamily="34" charset="-122"/>
                <a:cs typeface="+mn-ea"/>
              </a:rPr>
              <a:t>是事件对象）</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7789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1705C999-35B9-4DD9-B118-DC6DA66D6D17}"/>
              </a:ext>
            </a:extLst>
          </p:cNvPr>
          <p:cNvGrpSpPr/>
          <p:nvPr/>
        </p:nvGrpSpPr>
        <p:grpSpPr bwMode="auto">
          <a:xfrm>
            <a:off x="4992341" y="2349674"/>
            <a:ext cx="5279328" cy="2520280"/>
            <a:chOff x="3403599" y="2421469"/>
            <a:chExt cx="4906639" cy="2481639"/>
          </a:xfrm>
        </p:grpSpPr>
        <p:sp>
          <p:nvSpPr>
            <p:cNvPr id="10" name="圆角矩形标注 11">
              <a:extLst>
                <a:ext uri="{FF2B5EF4-FFF2-40B4-BE49-F238E27FC236}">
                  <a16:creationId xmlns:a16="http://schemas.microsoft.com/office/drawing/2014/main" id="{BB606471-C07E-4BB9-87C6-5896C5940963}"/>
                </a:ext>
              </a:extLst>
            </p:cNvPr>
            <p:cNvSpPr/>
            <p:nvPr/>
          </p:nvSpPr>
          <p:spPr bwMode="auto">
            <a:xfrm rot="5400000">
              <a:off x="4616099" y="1208969"/>
              <a:ext cx="2481639" cy="4906639"/>
            </a:xfrm>
            <a:prstGeom prst="wedgeRoundRectCallout">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sp>
          <p:nvSpPr>
            <p:cNvPr id="12" name="矩形 5">
              <a:extLst>
                <a:ext uri="{FF2B5EF4-FFF2-40B4-BE49-F238E27FC236}">
                  <a16:creationId xmlns:a16="http://schemas.microsoft.com/office/drawing/2014/main" id="{E0AE0A7E-DDFD-4A47-94B5-E0F77F67743B}"/>
                </a:ext>
              </a:extLst>
            </p:cNvPr>
            <p:cNvSpPr>
              <a:spLocks noChangeArrowheads="1"/>
            </p:cNvSpPr>
            <p:nvPr/>
          </p:nvSpPr>
          <p:spPr bwMode="auto">
            <a:xfrm>
              <a:off x="3704295" y="2749508"/>
              <a:ext cx="4439098" cy="42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3" name="文本框 12">
            <a:extLst>
              <a:ext uri="{FF2B5EF4-FFF2-40B4-BE49-F238E27FC236}">
                <a16:creationId xmlns:a16="http://schemas.microsoft.com/office/drawing/2014/main" id="{017165D8-265A-4BEA-95DA-73DBCD31FA9D}"/>
              </a:ext>
            </a:extLst>
          </p:cNvPr>
          <p:cNvSpPr txBox="1"/>
          <p:nvPr/>
        </p:nvSpPr>
        <p:spPr>
          <a:xfrm>
            <a:off x="5417956" y="2642930"/>
            <a:ext cx="4565682" cy="1938992"/>
          </a:xfrm>
          <a:prstGeom prst="rect">
            <a:avLst/>
          </a:prstGeom>
          <a:noFill/>
        </p:spPr>
        <p:txBody>
          <a:bodyPr wrap="square" rtlCol="0">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事件</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委托</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就是将</a:t>
            </a:r>
            <a:r>
              <a:rPr lang="zh-CN" altLang="en-US" sz="2000" dirty="0">
                <a:solidFill>
                  <a:srgbClr val="595959"/>
                </a:solidFill>
                <a:latin typeface="微软雅黑" panose="020B0503020204020204" pitchFamily="34" charset="-122"/>
                <a:ea typeface="微软雅黑" panose="020B0503020204020204" pitchFamily="34" charset="-122"/>
                <a:cs typeface="+mn-ea"/>
              </a:rPr>
              <a:t>子节点对应的事件注册给父节点，然后利用</a:t>
            </a:r>
            <a:r>
              <a:rPr lang="zh-CN" altLang="en-US" sz="2000" dirty="0">
                <a:solidFill>
                  <a:srgbClr val="1369B3"/>
                </a:solidFill>
                <a:latin typeface="微软雅黑" panose="020B0503020204020204" pitchFamily="34" charset="-122"/>
                <a:ea typeface="微软雅黑" panose="020B0503020204020204" pitchFamily="34" charset="-122"/>
                <a:cs typeface="+mn-ea"/>
              </a:rPr>
              <a:t>事件</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冒泡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的原理影响到</a:t>
            </a:r>
            <a:r>
              <a:rPr lang="zh-CN" altLang="en-US" sz="2000" dirty="0">
                <a:solidFill>
                  <a:srgbClr val="595959"/>
                </a:solidFill>
                <a:latin typeface="微软雅黑" panose="020B0503020204020204" pitchFamily="34" charset="-122"/>
                <a:ea typeface="微软雅黑" panose="020B0503020204020204" pitchFamily="34" charset="-122"/>
                <a:cs typeface="+mn-ea"/>
              </a:rPr>
              <a:t>每个子节点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。当子节点触发事件时，会执行注册在父节点上的事件。</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14" name="Picture 7" descr="总结小人">
            <a:extLst>
              <a:ext uri="{FF2B5EF4-FFF2-40B4-BE49-F238E27FC236}">
                <a16:creationId xmlns:a16="http://schemas.microsoft.com/office/drawing/2014/main" id="{B6DA8452-0BB1-4A92-968E-A043641C5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38" y="773081"/>
            <a:ext cx="4077405"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783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7165D8-265A-4BEA-95DA-73DBCD31FA9D}"/>
              </a:ext>
            </a:extLst>
          </p:cNvPr>
          <p:cNvSpPr txBox="1"/>
          <p:nvPr/>
        </p:nvSpPr>
        <p:spPr>
          <a:xfrm>
            <a:off x="910630" y="1269554"/>
            <a:ext cx="10369152" cy="2631490"/>
          </a:xfrm>
          <a:prstGeom prst="rect">
            <a:avLst/>
          </a:prstGeom>
          <a:noFill/>
        </p:spPr>
        <p:txBody>
          <a:bodyPr wrap="square" rtlCol="0">
            <a:spAutoFit/>
          </a:bodyPr>
          <a:lstStyle/>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事件</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委托优点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不</a:t>
            </a:r>
            <a:r>
              <a:rPr lang="zh-CN" altLang="en-US" sz="2000" dirty="0">
                <a:solidFill>
                  <a:srgbClr val="1369B3"/>
                </a:solidFill>
                <a:latin typeface="微软雅黑" panose="020B0503020204020204" pitchFamily="34" charset="-122"/>
                <a:ea typeface="微软雅黑" panose="020B0503020204020204" pitchFamily="34" charset="-122"/>
                <a:cs typeface="+mn-ea"/>
              </a:rPr>
              <a:t>需要</a:t>
            </a:r>
            <a:r>
              <a:rPr lang="zh-CN" altLang="en-US" sz="2000" dirty="0">
                <a:solidFill>
                  <a:srgbClr val="595959"/>
                </a:solidFill>
                <a:latin typeface="微软雅黑" panose="020B0503020204020204" pitchFamily="34" charset="-122"/>
                <a:ea typeface="微软雅黑" panose="020B0503020204020204" pitchFamily="34" charset="-122"/>
                <a:cs typeface="+mn-ea"/>
              </a:rPr>
              <a:t>为每个</a:t>
            </a:r>
            <a:r>
              <a:rPr lang="zh-CN" altLang="en-US" sz="2000" dirty="0">
                <a:solidFill>
                  <a:srgbClr val="1369B3"/>
                </a:solidFill>
                <a:latin typeface="微软雅黑" panose="020B0503020204020204" pitchFamily="34" charset="-122"/>
                <a:ea typeface="微软雅黑" panose="020B0503020204020204" pitchFamily="34" charset="-122"/>
                <a:cs typeface="+mn-ea"/>
              </a:rPr>
              <a:t>子节点</a:t>
            </a:r>
            <a:r>
              <a:rPr lang="zh-CN" altLang="en-US" sz="2000" dirty="0">
                <a:solidFill>
                  <a:srgbClr val="595959"/>
                </a:solidFill>
                <a:latin typeface="微软雅黑" panose="020B0503020204020204" pitchFamily="34" charset="-122"/>
                <a:ea typeface="微软雅黑" panose="020B0503020204020204" pitchFamily="34" charset="-122"/>
                <a:cs typeface="+mn-ea"/>
              </a:rPr>
              <a:t>注册事件，而是只给</a:t>
            </a:r>
            <a:r>
              <a:rPr lang="zh-CN" altLang="en-US" sz="2000" dirty="0">
                <a:solidFill>
                  <a:srgbClr val="1369B3"/>
                </a:solidFill>
                <a:latin typeface="微软雅黑" panose="020B0503020204020204" pitchFamily="34" charset="-122"/>
                <a:ea typeface="微软雅黑" panose="020B0503020204020204" pitchFamily="34" charset="-122"/>
                <a:cs typeface="+mn-ea"/>
              </a:rPr>
              <a:t>父节点</a:t>
            </a:r>
            <a:r>
              <a:rPr lang="zh-CN" altLang="en-US" sz="2000" dirty="0">
                <a:solidFill>
                  <a:srgbClr val="595959"/>
                </a:solidFill>
                <a:latin typeface="微软雅黑" panose="020B0503020204020204" pitchFamily="34" charset="-122"/>
                <a:ea typeface="微软雅黑" panose="020B0503020204020204" pitchFamily="34" charset="-122"/>
                <a:cs typeface="+mn-ea"/>
              </a:rPr>
              <a:t>注册事件，当父节点</a:t>
            </a:r>
            <a:r>
              <a:rPr lang="zh-CN" altLang="en-US" sz="2000" dirty="0">
                <a:solidFill>
                  <a:srgbClr val="1369B3"/>
                </a:solidFill>
                <a:latin typeface="微软雅黑" panose="020B0503020204020204" pitchFamily="34" charset="-122"/>
                <a:ea typeface="微软雅黑" panose="020B0503020204020204" pitchFamily="34" charset="-122"/>
                <a:cs typeface="+mn-ea"/>
              </a:rPr>
              <a:t>动态添加</a:t>
            </a:r>
            <a:r>
              <a:rPr lang="zh-CN" altLang="en-US" sz="2000" dirty="0">
                <a:solidFill>
                  <a:srgbClr val="595959"/>
                </a:solidFill>
                <a:latin typeface="微软雅黑" panose="020B0503020204020204" pitchFamily="34" charset="-122"/>
                <a:ea typeface="微软雅黑" panose="020B0503020204020204" pitchFamily="34" charset="-122"/>
                <a:cs typeface="+mn-ea"/>
              </a:rPr>
              <a:t>子节点时，新添加的子节点也可以触发事件</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事件委托适用</a:t>
            </a:r>
            <a:r>
              <a:rPr lang="zh-CN" altLang="en-US" sz="2000" dirty="0">
                <a:solidFill>
                  <a:srgbClr val="1369B3"/>
                </a:solidFill>
                <a:latin typeface="微软雅黑" panose="020B0503020204020204" pitchFamily="34" charset="-122"/>
                <a:ea typeface="微软雅黑" panose="020B0503020204020204" pitchFamily="34" charset="-122"/>
                <a:cs typeface="+mn-ea"/>
              </a:rPr>
              <a:t>场景</a:t>
            </a:r>
            <a:r>
              <a:rPr lang="zh-CN" altLang="en-US" sz="2000" dirty="0">
                <a:solidFill>
                  <a:srgbClr val="595959"/>
                </a:solidFill>
                <a:latin typeface="微软雅黑" panose="020B0503020204020204" pitchFamily="34" charset="-122"/>
                <a:ea typeface="微软雅黑" panose="020B0503020204020204" pitchFamily="34" charset="-122"/>
                <a:cs typeface="+mn-ea"/>
              </a:rPr>
              <a:t>：当多个子节点上的事件类型以及事件处理函数</a:t>
            </a:r>
            <a:r>
              <a:rPr lang="zh-CN" altLang="en-US" sz="2000" dirty="0">
                <a:solidFill>
                  <a:srgbClr val="1369B3"/>
                </a:solidFill>
                <a:latin typeface="微软雅黑" panose="020B0503020204020204" pitchFamily="34" charset="-122"/>
                <a:ea typeface="微软雅黑" panose="020B0503020204020204" pitchFamily="34" charset="-122"/>
                <a:cs typeface="+mn-ea"/>
              </a:rPr>
              <a:t>相同</a:t>
            </a:r>
            <a:r>
              <a:rPr lang="zh-CN" altLang="en-US" sz="2000" dirty="0">
                <a:solidFill>
                  <a:srgbClr val="595959"/>
                </a:solidFill>
                <a:latin typeface="微软雅黑" panose="020B0503020204020204" pitchFamily="34" charset="-122"/>
                <a:ea typeface="微软雅黑" panose="020B0503020204020204" pitchFamily="34" charset="-122"/>
                <a:cs typeface="+mn-ea"/>
              </a:rPr>
              <a:t>时，才适合使用事件</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委托。</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33133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7.4.2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事件对象的常用属性和方法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a:extLst>
              <a:ext uri="{FF2B5EF4-FFF2-40B4-BE49-F238E27FC236}">
                <a16:creationId xmlns:a16="http://schemas.microsoft.com/office/drawing/2014/main" id="{AB13F4B9-C4A3-4163-9384-AECFF762958A}"/>
              </a:ext>
            </a:extLst>
          </p:cNvPr>
          <p:cNvSpPr txBox="1"/>
          <p:nvPr/>
        </p:nvSpPr>
        <p:spPr>
          <a:xfrm>
            <a:off x="1774726" y="3293404"/>
            <a:ext cx="8632503" cy="2908489"/>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document.addEventListener</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contextmenu</a:t>
            </a:r>
            <a:r>
              <a:rPr lang="en-US" altLang="zh-CN" sz="2000" dirty="0">
                <a:solidFill>
                  <a:srgbClr val="595959"/>
                </a:solidFill>
                <a:latin typeface="微软雅黑" panose="020B0503020204020204" pitchFamily="34" charset="-122"/>
                <a:ea typeface="微软雅黑" panose="020B0503020204020204" pitchFamily="34" charset="-122"/>
                <a:cs typeface="+mn-ea"/>
              </a:rPr>
              <a:t>', function (e)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e.preventDefault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禁用右键菜单</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document.addEventListener</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selectstart</a:t>
            </a:r>
            <a:r>
              <a:rPr lang="en-US" altLang="zh-CN" sz="2000" dirty="0">
                <a:solidFill>
                  <a:srgbClr val="595959"/>
                </a:solidFill>
                <a:latin typeface="微软雅黑" panose="020B0503020204020204" pitchFamily="34" charset="-122"/>
                <a:ea typeface="微软雅黑" panose="020B0503020204020204" pitchFamily="34" charset="-122"/>
                <a:cs typeface="+mn-ea"/>
              </a:rPr>
              <a:t>', function (e) {</a:t>
            </a:r>
          </a:p>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e.preventDefault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禁用文本选中</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9199F780-8C6D-41DC-98C8-CF419467C4ED}"/>
              </a:ext>
            </a:extLst>
          </p:cNvPr>
          <p:cNvSpPr txBox="1"/>
          <p:nvPr/>
        </p:nvSpPr>
        <p:spPr>
          <a:xfrm>
            <a:off x="982639" y="2133650"/>
            <a:ext cx="10513167" cy="1015663"/>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在</a:t>
            </a:r>
            <a:r>
              <a:rPr lang="en-US" altLang="zh-CN" sz="2000" dirty="0" smtClean="0">
                <a:solidFill>
                  <a:srgbClr val="595959"/>
                </a:solidFill>
                <a:latin typeface="微软雅黑" panose="020B0503020204020204" pitchFamily="34" charset="-122"/>
                <a:ea typeface="微软雅黑" panose="020B0503020204020204" pitchFamily="34" charset="-122"/>
              </a:rPr>
              <a:t>DOM</a:t>
            </a:r>
            <a:r>
              <a:rPr lang="zh-CN" altLang="en-US" sz="2000" dirty="0" smtClean="0">
                <a:solidFill>
                  <a:srgbClr val="595959"/>
                </a:solidFill>
                <a:latin typeface="微软雅黑" panose="020B0503020204020204" pitchFamily="34" charset="-122"/>
                <a:ea typeface="微软雅黑" panose="020B0503020204020204" pitchFamily="34" charset="-122"/>
              </a:rPr>
              <a:t>中，打开右键菜单时会触发</a:t>
            </a:r>
            <a:r>
              <a:rPr lang="en-US" altLang="zh-CN" sz="2000" dirty="0" err="1" smtClean="0">
                <a:solidFill>
                  <a:srgbClr val="1369B3"/>
                </a:solidFill>
                <a:latin typeface="微软雅黑" panose="020B0503020204020204" pitchFamily="34" charset="-122"/>
                <a:ea typeface="微软雅黑" panose="020B0503020204020204" pitchFamily="34" charset="-122"/>
              </a:rPr>
              <a:t>contextmenu</a:t>
            </a:r>
            <a:r>
              <a:rPr lang="zh-CN" altLang="en-US" sz="2000" dirty="0" smtClean="0">
                <a:solidFill>
                  <a:srgbClr val="1369B3"/>
                </a:solidFill>
                <a:latin typeface="微软雅黑" panose="020B0503020204020204" pitchFamily="34" charset="-122"/>
                <a:ea typeface="微软雅黑" panose="020B0503020204020204" pitchFamily="34" charset="-122"/>
              </a:rPr>
              <a:t>事件</a:t>
            </a:r>
            <a:r>
              <a:rPr lang="zh-CN" altLang="en-US" sz="2000" dirty="0" smtClean="0">
                <a:solidFill>
                  <a:srgbClr val="595959"/>
                </a:solidFill>
                <a:latin typeface="微软雅黑" panose="020B0503020204020204" pitchFamily="34" charset="-122"/>
                <a:ea typeface="微软雅黑" panose="020B0503020204020204" pitchFamily="34" charset="-122"/>
              </a:rPr>
              <a:t>，开始选择文本时会触发</a:t>
            </a:r>
            <a:r>
              <a:rPr lang="en-US" altLang="zh-CN" sz="2000" dirty="0" err="1" smtClean="0">
                <a:solidFill>
                  <a:srgbClr val="1369B3"/>
                </a:solidFill>
                <a:latin typeface="微软雅黑" panose="020B0503020204020204" pitchFamily="34" charset="-122"/>
                <a:ea typeface="微软雅黑" panose="020B0503020204020204" pitchFamily="34" charset="-122"/>
              </a:rPr>
              <a:t>selectstart</a:t>
            </a:r>
            <a:r>
              <a:rPr lang="zh-CN" altLang="en-US" sz="2000" dirty="0" smtClean="0">
                <a:solidFill>
                  <a:srgbClr val="1369B3"/>
                </a:solidFill>
                <a:latin typeface="微软雅黑" panose="020B0503020204020204" pitchFamily="34" charset="-122"/>
                <a:ea typeface="微软雅黑" panose="020B0503020204020204" pitchFamily="34" charset="-122"/>
              </a:rPr>
              <a:t>事件</a:t>
            </a:r>
            <a:r>
              <a:rPr lang="zh-CN" altLang="en-US" sz="2000" dirty="0" smtClean="0">
                <a:solidFill>
                  <a:srgbClr val="595959"/>
                </a:solidFill>
                <a:latin typeface="微软雅黑" panose="020B0503020204020204" pitchFamily="34" charset="-122"/>
                <a:ea typeface="微软雅黑" panose="020B0503020204020204" pitchFamily="34" charset="-122"/>
              </a:rPr>
              <a:t>。若要禁用右键</a:t>
            </a:r>
            <a:r>
              <a:rPr lang="zh-CN" altLang="en-US" sz="2000" dirty="0">
                <a:solidFill>
                  <a:srgbClr val="595959"/>
                </a:solidFill>
                <a:latin typeface="微软雅黑" panose="020B0503020204020204" pitchFamily="34" charset="-122"/>
                <a:ea typeface="微软雅黑" panose="020B0503020204020204" pitchFamily="34" charset="-122"/>
              </a:rPr>
              <a:t>菜单和文本</a:t>
            </a:r>
            <a:r>
              <a:rPr lang="zh-CN" altLang="en-US" sz="2000" dirty="0" smtClean="0">
                <a:solidFill>
                  <a:srgbClr val="595959"/>
                </a:solidFill>
                <a:latin typeface="微软雅黑" panose="020B0503020204020204" pitchFamily="34" charset="-122"/>
                <a:ea typeface="微软雅黑" panose="020B0503020204020204" pitchFamily="34" charset="-122"/>
              </a:rPr>
              <a:t>选中，可以通过如下代码来实现。</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099C91DE-0244-4303-A130-E033EDC4BBFE}"/>
              </a:ext>
            </a:extLst>
          </p:cNvPr>
          <p:cNvSpPr/>
          <p:nvPr/>
        </p:nvSpPr>
        <p:spPr>
          <a:xfrm>
            <a:off x="2181898" y="1262275"/>
            <a:ext cx="4532988"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a:extLst>
              <a:ext uri="{FF2B5EF4-FFF2-40B4-BE49-F238E27FC236}">
                <a16:creationId xmlns:a16="http://schemas.microsoft.com/office/drawing/2014/main" id="{075C55DE-363F-44E9-9672-E9BAE2E7AB53}"/>
              </a:ext>
            </a:extLst>
          </p:cNvPr>
          <p:cNvSpPr txBox="1"/>
          <p:nvPr/>
        </p:nvSpPr>
        <p:spPr>
          <a:xfrm>
            <a:off x="2291859" y="1413570"/>
            <a:ext cx="4423027" cy="400110"/>
          </a:xfrm>
          <a:prstGeom prst="rect">
            <a:avLst/>
          </a:prstGeom>
          <a:solidFill>
            <a:srgbClr val="1369B2"/>
          </a:solid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多学一招：禁用右键菜单和文本选中</a:t>
            </a:r>
          </a:p>
        </p:txBody>
      </p:sp>
      <p:sp>
        <p:nvSpPr>
          <p:cNvPr id="11" name="矩形 10">
            <a:extLst>
              <a:ext uri="{FF2B5EF4-FFF2-40B4-BE49-F238E27FC236}">
                <a16:creationId xmlns:a16="http://schemas.microsoft.com/office/drawing/2014/main" id="{34DB6F21-6781-41DA-87FE-0B6688E808D0}"/>
              </a:ext>
            </a:extLst>
          </p:cNvPr>
          <p:cNvSpPr/>
          <p:nvPr/>
        </p:nvSpPr>
        <p:spPr>
          <a:xfrm>
            <a:off x="6815286" y="1262275"/>
            <a:ext cx="83127"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a:extLst>
              <a:ext uri="{FF2B5EF4-FFF2-40B4-BE49-F238E27FC236}">
                <a16:creationId xmlns:a16="http://schemas.microsoft.com/office/drawing/2014/main" id="{B97729BF-CB04-49C4-AD3D-1484B863B72B}"/>
              </a:ext>
            </a:extLst>
          </p:cNvPr>
          <p:cNvSpPr/>
          <p:nvPr/>
        </p:nvSpPr>
        <p:spPr>
          <a:xfrm>
            <a:off x="7003015" y="1262275"/>
            <a:ext cx="83127"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3" name="图形 17" descr="讲故事">
            <a:extLst>
              <a:ext uri="{FF2B5EF4-FFF2-40B4-BE49-F238E27FC236}">
                <a16:creationId xmlns:a16="http://schemas.microsoft.com/office/drawing/2014/main" id="{8BB562EA-CB3A-477D-8D7D-57F68FA57FD0}"/>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982639" y="1045642"/>
            <a:ext cx="936104" cy="936104"/>
          </a:xfrm>
          <a:prstGeom prst="rect">
            <a:avLst/>
          </a:prstGeom>
        </p:spPr>
      </p:pic>
    </p:spTree>
    <p:extLst>
      <p:ext uri="{BB962C8B-B14F-4D97-AF65-F5344CB8AC3E}">
        <p14:creationId xmlns:p14="http://schemas.microsoft.com/office/powerpoint/2010/main" val="2193257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常用事件</a:t>
            </a:r>
            <a:endPar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7.5</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75940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175785"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焦点事件</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，能够为元素注册焦点事件</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焦点事件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005651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17165D8-265A-4BEA-95DA-73DBCD31FA9D}"/>
              </a:ext>
            </a:extLst>
          </p:cNvPr>
          <p:cNvSpPr txBox="1"/>
          <p:nvPr/>
        </p:nvSpPr>
        <p:spPr>
          <a:xfrm>
            <a:off x="1054646" y="1273986"/>
            <a:ext cx="10873208" cy="499624"/>
          </a:xfrm>
          <a:prstGeom prst="rect">
            <a:avLst/>
          </a:prstGeom>
          <a:noFill/>
        </p:spPr>
        <p:txBody>
          <a:bodyPr wrap="square" rtlCol="0">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焦点事件</a:t>
            </a:r>
            <a:r>
              <a:rPr lang="zh-CN" altLang="en-US" sz="2000" dirty="0">
                <a:solidFill>
                  <a:srgbClr val="595959"/>
                </a:solidFill>
                <a:latin typeface="微软雅黑" panose="020B0503020204020204" pitchFamily="34" charset="-122"/>
                <a:ea typeface="微软雅黑" panose="020B0503020204020204" pitchFamily="34" charset="-122"/>
                <a:cs typeface="+mn-ea"/>
              </a:rPr>
              <a:t>包括</a:t>
            </a:r>
            <a:r>
              <a:rPr lang="zh-CN" altLang="en-US" sz="2000" dirty="0">
                <a:solidFill>
                  <a:srgbClr val="1369B3"/>
                </a:solidFill>
                <a:latin typeface="微软雅黑" panose="020B0503020204020204" pitchFamily="34" charset="-122"/>
                <a:ea typeface="微软雅黑" panose="020B0503020204020204" pitchFamily="34" charset="-122"/>
                <a:cs typeface="+mn-ea"/>
              </a:rPr>
              <a:t>获得</a:t>
            </a:r>
            <a:r>
              <a:rPr lang="zh-CN" altLang="en-US" sz="2000" dirty="0">
                <a:solidFill>
                  <a:srgbClr val="595959"/>
                </a:solidFill>
                <a:latin typeface="微软雅黑" panose="020B0503020204020204" pitchFamily="34" charset="-122"/>
                <a:ea typeface="微软雅黑" panose="020B0503020204020204" pitchFamily="34" charset="-122"/>
                <a:cs typeface="+mn-ea"/>
              </a:rPr>
              <a:t>焦点事件和</a:t>
            </a:r>
            <a:r>
              <a:rPr lang="zh-CN" altLang="en-US" sz="2000" dirty="0">
                <a:solidFill>
                  <a:srgbClr val="1369B3"/>
                </a:solidFill>
                <a:latin typeface="微软雅黑" panose="020B0503020204020204" pitchFamily="34" charset="-122"/>
                <a:ea typeface="微软雅黑" panose="020B0503020204020204" pitchFamily="34" charset="-122"/>
                <a:cs typeface="+mn-ea"/>
              </a:rPr>
              <a:t>失去</a:t>
            </a:r>
            <a:r>
              <a:rPr lang="zh-CN" altLang="en-US" sz="2000" dirty="0">
                <a:solidFill>
                  <a:srgbClr val="595959"/>
                </a:solidFill>
                <a:latin typeface="微软雅黑" panose="020B0503020204020204" pitchFamily="34" charset="-122"/>
                <a:ea typeface="微软雅黑" panose="020B0503020204020204" pitchFamily="34" charset="-122"/>
                <a:cs typeface="+mn-ea"/>
              </a:rPr>
              <a:t>焦点事件，常用于表单验证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焦点事件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10" name="表格 9">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454499532"/>
              </p:ext>
            </p:extLst>
          </p:nvPr>
        </p:nvGraphicFramePr>
        <p:xfrm>
          <a:off x="1506012" y="2277666"/>
          <a:ext cx="9413730" cy="1596190"/>
        </p:xfrm>
        <a:graphic>
          <a:graphicData uri="http://schemas.openxmlformats.org/drawingml/2006/table">
            <a:tbl>
              <a:tblPr>
                <a:tableStyleId>{7DF18680-E054-41AD-8BC1-D1AEF772440D}</a:tableStyleId>
              </a:tblPr>
              <a:tblGrid>
                <a:gridCol w="4048730">
                  <a:extLst>
                    <a:ext uri="{9D8B030D-6E8A-4147-A177-3AD203B41FA5}">
                      <a16:colId xmlns:a16="http://schemas.microsoft.com/office/drawing/2014/main" val="20000"/>
                    </a:ext>
                  </a:extLst>
                </a:gridCol>
                <a:gridCol w="5365000">
                  <a:extLst>
                    <a:ext uri="{9D8B030D-6E8A-4147-A177-3AD203B41FA5}">
                      <a16:colId xmlns:a16="http://schemas.microsoft.com/office/drawing/2014/main" val="4045703550"/>
                    </a:ext>
                  </a:extLst>
                </a:gridCol>
              </a:tblGrid>
              <a:tr h="481830">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事件名称</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事件触发时机</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557180">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focus</a:t>
                      </a:r>
                      <a:r>
                        <a:rPr lang="en-US" altLang="zh-CN" sz="1800" b="0" kern="100" dirty="0">
                          <a:solidFill>
                            <a:srgbClr val="595959"/>
                          </a:solidFill>
                          <a:effectLst/>
                          <a:latin typeface="微软雅黑" panose="020B0503020204020204" pitchFamily="34" charset="-122"/>
                          <a:ea typeface="微软雅黑" panose="020B0503020204020204" pitchFamily="34" charset="-122"/>
                          <a:cs typeface="+mn-cs"/>
                        </a:rPr>
                        <a:t>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当获得焦点时触发（不会冒泡）</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557180">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blur</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当失去焦点时触发（不会冒泡）</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bl>
          </a:graphicData>
        </a:graphic>
      </p:graphicFrame>
    </p:spTree>
    <p:extLst>
      <p:ext uri="{BB962C8B-B14F-4D97-AF65-F5344CB8AC3E}">
        <p14:creationId xmlns:p14="http://schemas.microsoft.com/office/powerpoint/2010/main" val="1981120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pPr algn="l">
              <a:buClrTx/>
              <a:buSzTx/>
              <a:buFontTx/>
            </a:pPr>
            <a:r>
              <a:rPr lang="zh-CN" altLang="en-US" sz="4800" b="1" dirty="0">
                <a:solidFill>
                  <a:srgbClr val="595959"/>
                </a:solidFill>
                <a:latin typeface="微软雅黑" panose="020B0503020204020204" pitchFamily="34" charset="-122"/>
                <a:ea typeface="微软雅黑" panose="020B0503020204020204" pitchFamily="34" charset="-122"/>
                <a:cs typeface="+mn-ea"/>
                <a:sym typeface="+mn-lt"/>
              </a:rPr>
              <a:t>节点基础</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17165D8-265A-4BEA-95DA-73DBCD31FA9D}"/>
              </a:ext>
            </a:extLst>
          </p:cNvPr>
          <p:cNvSpPr txBox="1"/>
          <p:nvPr/>
        </p:nvSpPr>
        <p:spPr>
          <a:xfrm>
            <a:off x="1054646" y="1125538"/>
            <a:ext cx="10441160" cy="1708160"/>
          </a:xfrm>
          <a:prstGeom prst="rect">
            <a:avLst/>
          </a:prstGeom>
          <a:noFill/>
        </p:spPr>
        <p:txBody>
          <a:bodyPr wrap="square" rtlCol="0">
            <a:spAutoFit/>
          </a:bodyPr>
          <a:lstStyle/>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案例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：检测</a:t>
            </a:r>
            <a:r>
              <a:rPr lang="zh-CN" altLang="en-US" sz="2000" dirty="0">
                <a:solidFill>
                  <a:srgbClr val="595959"/>
                </a:solidFill>
                <a:latin typeface="微软雅黑" panose="020B0503020204020204" pitchFamily="34" charset="-122"/>
                <a:ea typeface="微软雅黑" panose="020B0503020204020204" pitchFamily="34" charset="-122"/>
                <a:cs typeface="+mn-ea"/>
              </a:rPr>
              <a:t>文本框</a:t>
            </a:r>
            <a:r>
              <a:rPr lang="zh-CN" altLang="en-US" sz="2000" dirty="0">
                <a:solidFill>
                  <a:srgbClr val="1369B3"/>
                </a:solidFill>
                <a:latin typeface="微软雅黑" panose="020B0503020204020204" pitchFamily="34" charset="-122"/>
                <a:ea typeface="微软雅黑" panose="020B0503020204020204" pitchFamily="34" charset="-122"/>
                <a:cs typeface="+mn-ea"/>
              </a:rPr>
              <a:t>是否</a:t>
            </a:r>
            <a:r>
              <a:rPr lang="zh-CN" altLang="en-US" sz="2000" dirty="0">
                <a:solidFill>
                  <a:srgbClr val="595959"/>
                </a:solidFill>
                <a:latin typeface="微软雅黑" panose="020B0503020204020204" pitchFamily="34" charset="-122"/>
                <a:ea typeface="微软雅黑" panose="020B0503020204020204" pitchFamily="34" charset="-122"/>
                <a:cs typeface="+mn-ea"/>
              </a:rPr>
              <a:t>失去焦点，如果失去焦点说明用户填写过文本框，需要验证用户填写的内容是否</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正确。</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左图为初始页面效果图，右图为密码框为空且失去焦点时的效果图。</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焦点事件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512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774" y="3166173"/>
            <a:ext cx="3906725" cy="232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270" y="3141762"/>
            <a:ext cx="3528392" cy="234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429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4983480" cy="17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文本框内容的显示和隐藏</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案例的开发，</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实现内容的显示和隐藏效果</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7.5.2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文本框内容的显示和隐藏</a:t>
            </a:r>
          </a:p>
        </p:txBody>
      </p:sp>
    </p:spTree>
    <p:extLst>
      <p:ext uri="{BB962C8B-B14F-4D97-AF65-F5344CB8AC3E}">
        <p14:creationId xmlns:p14="http://schemas.microsoft.com/office/powerpoint/2010/main" val="3043649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1705C999-35B9-4DD9-B118-DC6DA66D6D17}"/>
              </a:ext>
            </a:extLst>
          </p:cNvPr>
          <p:cNvGrpSpPr/>
          <p:nvPr/>
        </p:nvGrpSpPr>
        <p:grpSpPr bwMode="auto">
          <a:xfrm>
            <a:off x="4992341" y="2245252"/>
            <a:ext cx="5423346" cy="2624702"/>
            <a:chOff x="3403599" y="2421469"/>
            <a:chExt cx="5040490" cy="2584460"/>
          </a:xfrm>
        </p:grpSpPr>
        <p:sp>
          <p:nvSpPr>
            <p:cNvPr id="10" name="圆角矩形标注 11">
              <a:extLst>
                <a:ext uri="{FF2B5EF4-FFF2-40B4-BE49-F238E27FC236}">
                  <a16:creationId xmlns:a16="http://schemas.microsoft.com/office/drawing/2014/main" id="{BB606471-C07E-4BB9-87C6-5896C5940963}"/>
                </a:ext>
              </a:extLst>
            </p:cNvPr>
            <p:cNvSpPr/>
            <p:nvPr/>
          </p:nvSpPr>
          <p:spPr bwMode="auto">
            <a:xfrm rot="5400000">
              <a:off x="4631614" y="1193454"/>
              <a:ext cx="2584460" cy="5040490"/>
            </a:xfrm>
            <a:prstGeom prst="wedgeRoundRectCallout">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sp>
          <p:nvSpPr>
            <p:cNvPr id="12" name="矩形 5">
              <a:extLst>
                <a:ext uri="{FF2B5EF4-FFF2-40B4-BE49-F238E27FC236}">
                  <a16:creationId xmlns:a16="http://schemas.microsoft.com/office/drawing/2014/main" id="{E0AE0A7E-DDFD-4A47-94B5-E0F77F67743B}"/>
                </a:ext>
              </a:extLst>
            </p:cNvPr>
            <p:cNvSpPr>
              <a:spLocks noChangeArrowheads="1"/>
            </p:cNvSpPr>
            <p:nvPr/>
          </p:nvSpPr>
          <p:spPr bwMode="auto">
            <a:xfrm>
              <a:off x="3704295" y="2749508"/>
              <a:ext cx="4439098" cy="42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3" name="文本框 12">
            <a:extLst>
              <a:ext uri="{FF2B5EF4-FFF2-40B4-BE49-F238E27FC236}">
                <a16:creationId xmlns:a16="http://schemas.microsoft.com/office/drawing/2014/main" id="{017165D8-265A-4BEA-95DA-73DBCD31FA9D}"/>
              </a:ext>
            </a:extLst>
          </p:cNvPr>
          <p:cNvSpPr txBox="1"/>
          <p:nvPr/>
        </p:nvSpPr>
        <p:spPr>
          <a:xfrm>
            <a:off x="5363699" y="2565698"/>
            <a:ext cx="4619939" cy="1938992"/>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本案例需要实现为一个文本框添加</a:t>
            </a:r>
            <a:r>
              <a:rPr lang="zh-CN" altLang="en-US" sz="2000" dirty="0">
                <a:solidFill>
                  <a:srgbClr val="1369B3"/>
                </a:solidFill>
                <a:latin typeface="微软雅黑" panose="020B0503020204020204" pitchFamily="34" charset="-122"/>
                <a:ea typeface="微软雅黑" panose="020B0503020204020204" pitchFamily="34" charset="-122"/>
                <a:cs typeface="+mn-ea"/>
              </a:rPr>
              <a:t>提示文本</a:t>
            </a:r>
            <a:r>
              <a:rPr lang="zh-CN" altLang="en-US" sz="2000" dirty="0">
                <a:solidFill>
                  <a:srgbClr val="595959"/>
                </a:solidFill>
                <a:latin typeface="微软雅黑" panose="020B0503020204020204" pitchFamily="34" charset="-122"/>
                <a:ea typeface="微软雅黑" panose="020B0503020204020204" pitchFamily="34" charset="-122"/>
                <a:cs typeface="+mn-ea"/>
              </a:rPr>
              <a:t>，当</a:t>
            </a:r>
            <a:r>
              <a:rPr lang="zh-CN" altLang="en-US" sz="2000" dirty="0">
                <a:solidFill>
                  <a:srgbClr val="1369B3"/>
                </a:solidFill>
                <a:latin typeface="微软雅黑" panose="020B0503020204020204" pitchFamily="34" charset="-122"/>
                <a:ea typeface="微软雅黑" panose="020B0503020204020204" pitchFamily="34" charset="-122"/>
                <a:cs typeface="+mn-ea"/>
              </a:rPr>
              <a:t>单击</a:t>
            </a:r>
            <a:r>
              <a:rPr lang="zh-CN" altLang="en-US" sz="2000" dirty="0">
                <a:solidFill>
                  <a:srgbClr val="595959"/>
                </a:solidFill>
                <a:latin typeface="微软雅黑" panose="020B0503020204020204" pitchFamily="34" charset="-122"/>
                <a:ea typeface="微软雅黑" panose="020B0503020204020204" pitchFamily="34" charset="-122"/>
                <a:cs typeface="+mn-ea"/>
              </a:rPr>
              <a:t>文本框时，里面的默认提示文字会</a:t>
            </a:r>
            <a:r>
              <a:rPr lang="zh-CN" altLang="en-US" sz="2000" dirty="0">
                <a:solidFill>
                  <a:srgbClr val="1369B3"/>
                </a:solidFill>
                <a:latin typeface="微软雅黑" panose="020B0503020204020204" pitchFamily="34" charset="-122"/>
                <a:ea typeface="微软雅黑" panose="020B0503020204020204" pitchFamily="34" charset="-122"/>
                <a:cs typeface="+mn-ea"/>
              </a:rPr>
              <a:t>隐藏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，当鼠标</a:t>
            </a:r>
            <a:r>
              <a:rPr lang="zh-CN" altLang="en-US" sz="2000" dirty="0">
                <a:solidFill>
                  <a:srgbClr val="595959"/>
                </a:solidFill>
                <a:latin typeface="微软雅黑" panose="020B0503020204020204" pitchFamily="34" charset="-122"/>
                <a:ea typeface="微软雅黑" panose="020B0503020204020204" pitchFamily="34" charset="-122"/>
                <a:cs typeface="+mn-ea"/>
              </a:rPr>
              <a:t>指针</a:t>
            </a:r>
            <a:r>
              <a:rPr lang="zh-CN" altLang="en-US" sz="2000" dirty="0">
                <a:solidFill>
                  <a:srgbClr val="1369B3"/>
                </a:solidFill>
                <a:latin typeface="微软雅黑" panose="020B0503020204020204" pitchFamily="34" charset="-122"/>
                <a:ea typeface="微软雅黑" panose="020B0503020204020204" pitchFamily="34" charset="-122"/>
                <a:cs typeface="+mn-ea"/>
              </a:rPr>
              <a:t>离开</a:t>
            </a:r>
            <a:r>
              <a:rPr lang="zh-CN" altLang="en-US" sz="2000" dirty="0">
                <a:solidFill>
                  <a:srgbClr val="595959"/>
                </a:solidFill>
                <a:latin typeface="微软雅黑" panose="020B0503020204020204" pitchFamily="34" charset="-122"/>
                <a:ea typeface="微软雅黑" panose="020B0503020204020204" pitchFamily="34" charset="-122"/>
                <a:cs typeface="+mn-ea"/>
              </a:rPr>
              <a:t>文本框时，里面的文字会</a:t>
            </a:r>
            <a:r>
              <a:rPr lang="zh-CN" altLang="en-US" sz="2000" dirty="0">
                <a:solidFill>
                  <a:srgbClr val="1369B3"/>
                </a:solidFill>
                <a:latin typeface="微软雅黑" panose="020B0503020204020204" pitchFamily="34" charset="-122"/>
                <a:ea typeface="微软雅黑" panose="020B0503020204020204" pitchFamily="34" charset="-122"/>
                <a:cs typeface="+mn-ea"/>
              </a:rPr>
              <a:t>显示</a:t>
            </a:r>
            <a:r>
              <a:rPr lang="zh-CN" altLang="en-US" sz="2000" dirty="0">
                <a:solidFill>
                  <a:srgbClr val="595959"/>
                </a:solidFill>
                <a:latin typeface="微软雅黑" panose="020B0503020204020204" pitchFamily="34" charset="-122"/>
                <a:ea typeface="微软雅黑" panose="020B0503020204020204" pitchFamily="34" charset="-122"/>
                <a:cs typeface="+mn-ea"/>
              </a:rPr>
              <a:t>出来</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4"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7.5.2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文本框内容的显示和隐藏</a:t>
            </a:r>
          </a:p>
        </p:txBody>
      </p:sp>
      <p:pic>
        <p:nvPicPr>
          <p:cNvPr id="11" name="Picture 7" descr="总结小人">
            <a:extLst>
              <a:ext uri="{FF2B5EF4-FFF2-40B4-BE49-F238E27FC236}">
                <a16:creationId xmlns:a16="http://schemas.microsoft.com/office/drawing/2014/main" id="{B6DA8452-0BB1-4A92-968E-A043641C5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38" y="773081"/>
            <a:ext cx="4077405"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468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3E00817B-A913-4438-A44F-28CF91E9137A}"/>
              </a:ext>
            </a:extLst>
          </p:cNvPr>
          <p:cNvSpPr txBox="1"/>
          <p:nvPr/>
        </p:nvSpPr>
        <p:spPr>
          <a:xfrm>
            <a:off x="982638" y="1053530"/>
            <a:ext cx="8784976" cy="553998"/>
          </a:xfrm>
          <a:prstGeom prst="rect">
            <a:avLst/>
          </a:prstGeom>
          <a:noFill/>
        </p:spPr>
        <p:txBody>
          <a:bodyPr wrap="square">
            <a:spAutoFit/>
          </a:bodyPr>
          <a:lstStyle/>
          <a:p>
            <a:pPr>
              <a:lnSpc>
                <a:spcPct val="150000"/>
              </a:lnSpc>
            </a:pPr>
            <a:r>
              <a:rPr lang="en-US" altLang="zh-CN" sz="2000" dirty="0" smtClean="0">
                <a:solidFill>
                  <a:srgbClr val="1369B2"/>
                </a:solidFill>
                <a:latin typeface="微软雅黑" panose="020B0503020204020204" pitchFamily="34" charset="-122"/>
                <a:ea typeface="微软雅黑" panose="020B0503020204020204" pitchFamily="34" charset="-122"/>
                <a:cs typeface="+mn-ea"/>
              </a:rPr>
              <a:t>【</a:t>
            </a:r>
            <a:r>
              <a:rPr lang="zh-CN" altLang="en-US" sz="2000" dirty="0">
                <a:solidFill>
                  <a:srgbClr val="1369B2"/>
                </a:solidFill>
                <a:latin typeface="微软雅黑" panose="020B0503020204020204" pitchFamily="34" charset="-122"/>
                <a:ea typeface="微软雅黑" panose="020B0503020204020204" pitchFamily="34" charset="-122"/>
                <a:cs typeface="+mn-ea"/>
              </a:rPr>
              <a:t>案例</a:t>
            </a:r>
            <a:r>
              <a:rPr lang="en-US" altLang="zh-CN" sz="2000" dirty="0" smtClean="0">
                <a:solidFill>
                  <a:srgbClr val="1369B2"/>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2"/>
                </a:solidFill>
                <a:latin typeface="微软雅黑" panose="020B0503020204020204" pitchFamily="34" charset="-122"/>
                <a:ea typeface="微软雅黑" panose="020B0503020204020204" pitchFamily="34" charset="-122"/>
                <a:cs typeface="+mn-ea"/>
              </a:rPr>
              <a:t>文本框内容的显示和隐藏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具体实现</a:t>
            </a:r>
            <a:r>
              <a:rPr lang="zh-CN" altLang="en-US" sz="2000" dirty="0">
                <a:solidFill>
                  <a:srgbClr val="595959"/>
                </a:solidFill>
                <a:latin typeface="微软雅黑" panose="020B0503020204020204" pitchFamily="34" charset="-122"/>
                <a:ea typeface="微软雅黑" panose="020B0503020204020204" pitchFamily="34" charset="-122"/>
                <a:cs typeface="+mn-ea"/>
              </a:rPr>
              <a:t>思路</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5" name="文本框 14">
            <a:extLst>
              <a:ext uri="{FF2B5EF4-FFF2-40B4-BE49-F238E27FC236}">
                <a16:creationId xmlns:a16="http://schemas.microsoft.com/office/drawing/2014/main" id="{6DC29E24-1FD5-4E6C-9C53-F3777BA66281}"/>
              </a:ext>
            </a:extLst>
          </p:cNvPr>
          <p:cNvSpPr txBox="1"/>
          <p:nvPr/>
        </p:nvSpPr>
        <p:spPr>
          <a:xfrm>
            <a:off x="996287" y="1485578"/>
            <a:ext cx="9848060" cy="2931572"/>
          </a:xfrm>
          <a:prstGeom prst="rect">
            <a:avLst/>
          </a:prstGeom>
          <a:noFill/>
        </p:spPr>
        <p:txBody>
          <a:bodyPr wrap="square">
            <a:spAutoFit/>
          </a:bodyPr>
          <a:lstStyle/>
          <a:p>
            <a:pPr>
              <a:lnSpc>
                <a:spcPct val="150000"/>
              </a:lnSpc>
            </a:pPr>
            <a:endParaRPr lang="en-US" altLang="zh-CN" sz="900" dirty="0">
              <a:solidFill>
                <a:srgbClr val="1369B3"/>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a:t>
            </a:r>
            <a:r>
              <a:rPr lang="zh-CN" altLang="en-US" sz="2000" dirty="0">
                <a:solidFill>
                  <a:srgbClr val="595959"/>
                </a:solidFill>
                <a:latin typeface="微软雅黑" panose="020B0503020204020204" pitchFamily="34" charset="-122"/>
                <a:ea typeface="微软雅黑" panose="020B0503020204020204" pitchFamily="34" charset="-122"/>
                <a:cs typeface="+mn-ea"/>
              </a:rPr>
              <a:t>元素注册获取</a:t>
            </a:r>
            <a:r>
              <a:rPr lang="zh-CN" altLang="en-US" sz="2000" dirty="0">
                <a:solidFill>
                  <a:srgbClr val="1369B3"/>
                </a:solidFill>
                <a:latin typeface="微软雅黑" panose="020B0503020204020204" pitchFamily="34" charset="-122"/>
                <a:ea typeface="微软雅黑" panose="020B0503020204020204" pitchFamily="34" charset="-122"/>
                <a:cs typeface="+mn-ea"/>
              </a:rPr>
              <a:t>文本框焦点事件</a:t>
            </a:r>
            <a:r>
              <a:rPr lang="en-US" altLang="zh-CN" sz="2000" dirty="0">
                <a:solidFill>
                  <a:srgbClr val="1369B3"/>
                </a:solidFill>
                <a:latin typeface="微软雅黑" panose="020B0503020204020204" pitchFamily="34" charset="-122"/>
                <a:ea typeface="微软雅黑" panose="020B0503020204020204" pitchFamily="34" charset="-122"/>
                <a:cs typeface="+mn-ea"/>
              </a:rPr>
              <a:t>focus</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失去焦点事件</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blur</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6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Clr>
                <a:srgbClr val="595959"/>
              </a:buClr>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获取</a:t>
            </a:r>
            <a:r>
              <a:rPr lang="zh-CN" altLang="en-US" sz="2000" dirty="0">
                <a:solidFill>
                  <a:srgbClr val="1369B3"/>
                </a:solidFill>
                <a:latin typeface="微软雅黑" panose="020B0503020204020204" pitchFamily="34" charset="-122"/>
                <a:ea typeface="微软雅黑" panose="020B0503020204020204" pitchFamily="34" charset="-122"/>
                <a:cs typeface="+mn-ea"/>
              </a:rPr>
              <a:t>焦点</a:t>
            </a:r>
            <a:r>
              <a:rPr lang="zh-CN" altLang="en-US" sz="2000" dirty="0">
                <a:solidFill>
                  <a:srgbClr val="595959"/>
                </a:solidFill>
                <a:latin typeface="微软雅黑" panose="020B0503020204020204" pitchFamily="34" charset="-122"/>
                <a:ea typeface="微软雅黑" panose="020B0503020204020204" pitchFamily="34" charset="-122"/>
                <a:cs typeface="+mn-ea"/>
              </a:rPr>
              <a:t>时，判断文本框里面的内容是否为默认文字“</a:t>
            </a:r>
            <a:r>
              <a:rPr lang="zh-CN" altLang="en-US" sz="2000" dirty="0">
                <a:solidFill>
                  <a:srgbClr val="1369B3"/>
                </a:solidFill>
                <a:latin typeface="微软雅黑" panose="020B0503020204020204" pitchFamily="34" charset="-122"/>
                <a:ea typeface="微软雅黑" panose="020B0503020204020204" pitchFamily="34" charset="-122"/>
                <a:cs typeface="+mn-ea"/>
              </a:rPr>
              <a:t>手机</a:t>
            </a:r>
            <a:r>
              <a:rPr lang="zh-CN" altLang="en-US" sz="2000" dirty="0">
                <a:solidFill>
                  <a:srgbClr val="595959"/>
                </a:solidFill>
                <a:latin typeface="微软雅黑" panose="020B0503020204020204" pitchFamily="34" charset="-122"/>
                <a:ea typeface="微软雅黑" panose="020B0503020204020204" pitchFamily="34" charset="-122"/>
                <a:cs typeface="+mn-ea"/>
              </a:rPr>
              <a:t>”，如果是默认文字，就</a:t>
            </a:r>
            <a:r>
              <a:rPr lang="zh-CN" altLang="en-US" sz="2000" dirty="0">
                <a:solidFill>
                  <a:srgbClr val="1369B3"/>
                </a:solidFill>
                <a:latin typeface="微软雅黑" panose="020B0503020204020204" pitchFamily="34" charset="-122"/>
                <a:ea typeface="微软雅黑" panose="020B0503020204020204" pitchFamily="34" charset="-122"/>
                <a:cs typeface="+mn-ea"/>
              </a:rPr>
              <a:t>清空</a:t>
            </a:r>
            <a:r>
              <a:rPr lang="zh-CN" altLang="en-US" sz="2000" dirty="0">
                <a:solidFill>
                  <a:srgbClr val="595959"/>
                </a:solidFill>
                <a:latin typeface="微软雅黑" panose="020B0503020204020204" pitchFamily="34" charset="-122"/>
                <a:ea typeface="微软雅黑" panose="020B0503020204020204" pitchFamily="34" charset="-122"/>
                <a:cs typeface="+mn-ea"/>
              </a:rPr>
              <a:t>表单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内容。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Clr>
                <a:srgbClr val="595959"/>
              </a:buClr>
              <a:buFont typeface="Wingdings" panose="05000000000000000000" pitchFamily="2" charset="2"/>
              <a:buChar char="l"/>
            </a:pPr>
            <a:endParaRPr lang="en-US" altLang="zh-CN" sz="6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Clr>
                <a:srgbClr val="595959"/>
              </a:buClr>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失去</a:t>
            </a:r>
            <a:r>
              <a:rPr lang="zh-CN" altLang="en-US" sz="2000" dirty="0">
                <a:solidFill>
                  <a:srgbClr val="1369B3"/>
                </a:solidFill>
                <a:latin typeface="微软雅黑" panose="020B0503020204020204" pitchFamily="34" charset="-122"/>
                <a:ea typeface="微软雅黑" panose="020B0503020204020204" pitchFamily="34" charset="-122"/>
                <a:cs typeface="+mn-ea"/>
              </a:rPr>
              <a:t>焦点</a:t>
            </a:r>
            <a:r>
              <a:rPr lang="zh-CN" altLang="en-US" sz="2000" dirty="0">
                <a:solidFill>
                  <a:srgbClr val="595959"/>
                </a:solidFill>
                <a:latin typeface="微软雅黑" panose="020B0503020204020204" pitchFamily="34" charset="-122"/>
                <a:ea typeface="微软雅黑" panose="020B0503020204020204" pitchFamily="34" charset="-122"/>
                <a:cs typeface="+mn-ea"/>
              </a:rPr>
              <a:t>时，判断文本框里面的内容是否为空，如果为空，则表单里面的内容改为默认文字</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“手机”。</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7.5.2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文本框内容的显示和隐藏</a:t>
            </a:r>
          </a:p>
        </p:txBody>
      </p:sp>
      <p:sp>
        <p:nvSpPr>
          <p:cNvPr id="6" name="文本框 5">
            <a:extLst>
              <a:ext uri="{FF2B5EF4-FFF2-40B4-BE49-F238E27FC236}">
                <a16:creationId xmlns:a16="http://schemas.microsoft.com/office/drawing/2014/main" id="{3E00817B-A913-4438-A44F-28CF91E9137A}"/>
              </a:ext>
            </a:extLst>
          </p:cNvPr>
          <p:cNvSpPr txBox="1"/>
          <p:nvPr/>
        </p:nvSpPr>
        <p:spPr>
          <a:xfrm>
            <a:off x="1126654" y="4480895"/>
            <a:ext cx="8784976"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左图为文本框</a:t>
            </a:r>
            <a:r>
              <a:rPr lang="zh-CN" altLang="en-US" sz="2000" dirty="0">
                <a:solidFill>
                  <a:srgbClr val="1369B3"/>
                </a:solidFill>
                <a:latin typeface="微软雅黑" panose="020B0503020204020204" pitchFamily="34" charset="-122"/>
                <a:ea typeface="微软雅黑" panose="020B0503020204020204" pitchFamily="34" charset="-122"/>
                <a:cs typeface="+mn-ea"/>
              </a:rPr>
              <a:t>内容显示</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效果</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右图为</a:t>
            </a:r>
            <a:r>
              <a:rPr lang="zh-CN" altLang="en-US" sz="2000" dirty="0">
                <a:solidFill>
                  <a:srgbClr val="595959"/>
                </a:solidFill>
                <a:latin typeface="微软雅黑" panose="020B0503020204020204" pitchFamily="34" charset="-122"/>
                <a:ea typeface="微软雅黑" panose="020B0503020204020204" pitchFamily="34" charset="-122"/>
                <a:cs typeface="+mn-ea"/>
              </a:rPr>
              <a:t>文本框</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内容隐藏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效果。</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pic>
        <p:nvPicPr>
          <p:cNvPr id="7" name="Picture 2" descr="(7N~~1]]N]06B([[%5D`B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798" y="5331725"/>
            <a:ext cx="3630538" cy="69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03B)Q`XI9(@M{O~4JYA@6K"/>
          <p:cNvPicPr>
            <a:picLocks noChangeAspect="1" noChangeArrowheads="1"/>
          </p:cNvPicPr>
          <p:nvPr/>
        </p:nvPicPr>
        <p:blipFill>
          <a:blip r:embed="rId4">
            <a:extLst>
              <a:ext uri="{28A0092B-C50C-407E-A947-70E740481C1C}">
                <a14:useLocalDpi xmlns:a14="http://schemas.microsoft.com/office/drawing/2010/main" val="0"/>
              </a:ext>
            </a:extLst>
          </a:blip>
          <a:srcRect l="1382" t="56363" r="64845" b="20728"/>
          <a:stretch>
            <a:fillRect/>
          </a:stretch>
        </p:blipFill>
        <p:spPr bwMode="auto">
          <a:xfrm>
            <a:off x="6557392" y="5268551"/>
            <a:ext cx="3439348" cy="75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594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鼠标事件</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，能够根据不同场景使用合适的鼠标事件</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鼠标事件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834213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鼠标事件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017165D8-265A-4BEA-95DA-73DBCD31FA9D}"/>
              </a:ext>
            </a:extLst>
          </p:cNvPr>
          <p:cNvSpPr txBox="1"/>
          <p:nvPr/>
        </p:nvSpPr>
        <p:spPr>
          <a:xfrm>
            <a:off x="982638" y="1028345"/>
            <a:ext cx="10369152" cy="961289"/>
          </a:xfrm>
          <a:prstGeom prst="rect">
            <a:avLst/>
          </a:prstGeom>
          <a:noFill/>
        </p:spPr>
        <p:txBody>
          <a:bodyPr wrap="square" rtlCol="0">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鼠标事件</a:t>
            </a:r>
            <a:r>
              <a:rPr lang="zh-CN" altLang="en-US" sz="2000" dirty="0">
                <a:solidFill>
                  <a:srgbClr val="595959"/>
                </a:solidFill>
                <a:latin typeface="微软雅黑" panose="020B0503020204020204" pitchFamily="34" charset="-122"/>
                <a:ea typeface="微软雅黑" panose="020B0503020204020204" pitchFamily="34" charset="-122"/>
                <a:cs typeface="+mn-ea"/>
              </a:rPr>
              <a:t>是鼠标在页面中进行的一些操作所触发的事件，例如</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鼠标单击</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鼠标双击</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鼠标指针进入</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鼠标指针离开</a:t>
            </a:r>
            <a:r>
              <a:rPr lang="zh-CN" altLang="en-US" sz="2000" dirty="0">
                <a:solidFill>
                  <a:srgbClr val="595959"/>
                </a:solidFill>
                <a:latin typeface="微软雅黑" panose="020B0503020204020204" pitchFamily="34" charset="-122"/>
                <a:ea typeface="微软雅黑" panose="020B0503020204020204" pitchFamily="34" charset="-122"/>
                <a:cs typeface="+mn-ea"/>
              </a:rPr>
              <a:t>等事件。</a:t>
            </a:r>
          </a:p>
        </p:txBody>
      </p:sp>
      <p:graphicFrame>
        <p:nvGraphicFramePr>
          <p:cNvPr id="13" name="表格 12">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1527085197"/>
              </p:ext>
            </p:extLst>
          </p:nvPr>
        </p:nvGraphicFramePr>
        <p:xfrm>
          <a:off x="1568361" y="2205658"/>
          <a:ext cx="9351381" cy="4040890"/>
        </p:xfrm>
        <a:graphic>
          <a:graphicData uri="http://schemas.openxmlformats.org/drawingml/2006/table">
            <a:tbl>
              <a:tblPr>
                <a:tableStyleId>{7DF18680-E054-41AD-8BC1-D1AEF772440D}</a:tableStyleId>
              </a:tblPr>
              <a:tblGrid>
                <a:gridCol w="3127248">
                  <a:extLst>
                    <a:ext uri="{9D8B030D-6E8A-4147-A177-3AD203B41FA5}">
                      <a16:colId xmlns:a16="http://schemas.microsoft.com/office/drawing/2014/main" val="20000"/>
                    </a:ext>
                  </a:extLst>
                </a:gridCol>
                <a:gridCol w="6224133">
                  <a:extLst>
                    <a:ext uri="{9D8B030D-6E8A-4147-A177-3AD203B41FA5}">
                      <a16:colId xmlns:a16="http://schemas.microsoft.com/office/drawing/2014/main" val="4045703550"/>
                    </a:ext>
                  </a:extLst>
                </a:gridCol>
              </a:tblGrid>
              <a:tr h="390166">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事件名称</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事件触发时机</a:t>
                      </a:r>
                      <a:endParaRPr lang="en-US" altLang="zh-CN" sz="1800" b="1" kern="100" dirty="0" smtClean="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407642">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click</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当鼠标单击时触发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407642">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dblclick</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当鼠标双击时触发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407642">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mouseover</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当鼠标指针移入时触发（当前元素和其子元素都触发）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407064">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mouseout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当鼠标指针移出时触发（当前元素和其子元素都触发）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302735698"/>
                  </a:ext>
                </a:extLst>
              </a:tr>
              <a:tr h="39016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mouseenter</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当鼠标指针移入时触发（子元素不触发）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250307593"/>
                  </a:ext>
                </a:extLst>
              </a:tr>
              <a:tr h="407642">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mouseleave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当鼠标指针移出时触发（子元素不触发）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4401515"/>
                  </a:ext>
                </a:extLst>
              </a:tr>
              <a:tr h="407642">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mousedown</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当按下任意鼠标按键时触发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28425468"/>
                  </a:ext>
                </a:extLst>
              </a:tr>
              <a:tr h="407642">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mouseup</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当释放任意鼠标按键时触发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63466694"/>
                  </a:ext>
                </a:extLst>
              </a:tr>
              <a:tr h="407642">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mousemove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在元素内当鼠标指针移动时持续触发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429357824"/>
                  </a:ext>
                </a:extLst>
              </a:tr>
            </a:tbl>
          </a:graphicData>
        </a:graphic>
      </p:graphicFrame>
    </p:spTree>
    <p:extLst>
      <p:ext uri="{BB962C8B-B14F-4D97-AF65-F5344CB8AC3E}">
        <p14:creationId xmlns:p14="http://schemas.microsoft.com/office/powerpoint/2010/main" val="3984023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7.5.4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下拉菜单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10" name="组合 9">
            <a:extLst>
              <a:ext uri="{FF2B5EF4-FFF2-40B4-BE49-F238E27FC236}">
                <a16:creationId xmlns:a16="http://schemas.microsoft.com/office/drawing/2014/main" id="{1705C999-35B9-4DD9-B118-DC6DA66D6D17}"/>
              </a:ext>
            </a:extLst>
          </p:cNvPr>
          <p:cNvGrpSpPr/>
          <p:nvPr/>
        </p:nvGrpSpPr>
        <p:grpSpPr bwMode="auto">
          <a:xfrm>
            <a:off x="4992341" y="2277666"/>
            <a:ext cx="5423346" cy="2624702"/>
            <a:chOff x="3403599" y="2421469"/>
            <a:chExt cx="5040490" cy="2584460"/>
          </a:xfrm>
        </p:grpSpPr>
        <p:sp>
          <p:nvSpPr>
            <p:cNvPr id="11" name="圆角矩形标注 11">
              <a:extLst>
                <a:ext uri="{FF2B5EF4-FFF2-40B4-BE49-F238E27FC236}">
                  <a16:creationId xmlns:a16="http://schemas.microsoft.com/office/drawing/2014/main" id="{BB606471-C07E-4BB9-87C6-5896C5940963}"/>
                </a:ext>
              </a:extLst>
            </p:cNvPr>
            <p:cNvSpPr/>
            <p:nvPr/>
          </p:nvSpPr>
          <p:spPr bwMode="auto">
            <a:xfrm rot="5400000">
              <a:off x="4631614" y="1193454"/>
              <a:ext cx="2584460" cy="5040490"/>
            </a:xfrm>
            <a:prstGeom prst="wedgeRoundRectCallout">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sp>
          <p:nvSpPr>
            <p:cNvPr id="12" name="矩形 5">
              <a:extLst>
                <a:ext uri="{FF2B5EF4-FFF2-40B4-BE49-F238E27FC236}">
                  <a16:creationId xmlns:a16="http://schemas.microsoft.com/office/drawing/2014/main" id="{E0AE0A7E-DDFD-4A47-94B5-E0F77F67743B}"/>
                </a:ext>
              </a:extLst>
            </p:cNvPr>
            <p:cNvSpPr>
              <a:spLocks noChangeArrowheads="1"/>
            </p:cNvSpPr>
            <p:nvPr/>
          </p:nvSpPr>
          <p:spPr bwMode="auto">
            <a:xfrm>
              <a:off x="3704295" y="2749508"/>
              <a:ext cx="4439098" cy="42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3" name="文本框 12">
            <a:extLst>
              <a:ext uri="{FF2B5EF4-FFF2-40B4-BE49-F238E27FC236}">
                <a16:creationId xmlns:a16="http://schemas.microsoft.com/office/drawing/2014/main" id="{017165D8-265A-4BEA-95DA-73DBCD31FA9D}"/>
              </a:ext>
            </a:extLst>
          </p:cNvPr>
          <p:cNvSpPr txBox="1"/>
          <p:nvPr/>
        </p:nvSpPr>
        <p:spPr>
          <a:xfrm>
            <a:off x="5507715" y="2603336"/>
            <a:ext cx="4619939" cy="1938992"/>
          </a:xfrm>
          <a:prstGeom prst="rect">
            <a:avLst/>
          </a:prstGeom>
          <a:noFill/>
        </p:spPr>
        <p:txBody>
          <a:bodyPr wrap="square" rtlCol="0">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下拉菜单</a:t>
            </a:r>
            <a:r>
              <a:rPr lang="zh-CN" altLang="en-US" sz="2000" dirty="0">
                <a:solidFill>
                  <a:srgbClr val="595959"/>
                </a:solidFill>
                <a:latin typeface="微软雅黑" panose="020B0503020204020204" pitchFamily="34" charset="-122"/>
                <a:ea typeface="微软雅黑" panose="020B0503020204020204" pitchFamily="34" charset="-122"/>
                <a:cs typeface="+mn-ea"/>
              </a:rPr>
              <a:t>是网页中的常见结构之一，当鼠标指针</a:t>
            </a:r>
            <a:r>
              <a:rPr lang="zh-CN" altLang="en-US" sz="2000" dirty="0">
                <a:solidFill>
                  <a:srgbClr val="1369B3"/>
                </a:solidFill>
                <a:latin typeface="微软雅黑" panose="020B0503020204020204" pitchFamily="34" charset="-122"/>
                <a:ea typeface="微软雅黑" panose="020B0503020204020204" pitchFamily="34" charset="-122"/>
                <a:cs typeface="+mn-ea"/>
              </a:rPr>
              <a:t>移入</a:t>
            </a:r>
            <a:r>
              <a:rPr lang="zh-CN" altLang="en-US" sz="2000" dirty="0">
                <a:solidFill>
                  <a:srgbClr val="595959"/>
                </a:solidFill>
                <a:latin typeface="微软雅黑" panose="020B0503020204020204" pitchFamily="34" charset="-122"/>
                <a:ea typeface="微软雅黑" panose="020B0503020204020204" pitchFamily="34" charset="-122"/>
                <a:cs typeface="+mn-ea"/>
              </a:rPr>
              <a:t>下拉菜单中的某一项时，</a:t>
            </a:r>
            <a:r>
              <a:rPr lang="zh-CN" altLang="en-US" sz="2000" dirty="0">
                <a:solidFill>
                  <a:srgbClr val="1369B3"/>
                </a:solidFill>
                <a:latin typeface="微软雅黑" panose="020B0503020204020204" pitchFamily="34" charset="-122"/>
                <a:ea typeface="微软雅黑" panose="020B0503020204020204" pitchFamily="34" charset="-122"/>
                <a:cs typeface="+mn-ea"/>
              </a:rPr>
              <a:t>显示</a:t>
            </a:r>
            <a:r>
              <a:rPr lang="zh-CN" altLang="en-US" sz="2000" dirty="0">
                <a:solidFill>
                  <a:srgbClr val="595959"/>
                </a:solidFill>
                <a:latin typeface="微软雅黑" panose="020B0503020204020204" pitchFamily="34" charset="-122"/>
                <a:ea typeface="微软雅黑" panose="020B0503020204020204" pitchFamily="34" charset="-122"/>
                <a:cs typeface="+mn-ea"/>
              </a:rPr>
              <a:t>该项的子菜单；当鼠标指针移出所在项时，</a:t>
            </a:r>
            <a:r>
              <a:rPr lang="zh-CN" altLang="en-US" sz="2000" dirty="0">
                <a:solidFill>
                  <a:srgbClr val="1369B3"/>
                </a:solidFill>
                <a:latin typeface="微软雅黑" panose="020B0503020204020204" pitchFamily="34" charset="-122"/>
                <a:ea typeface="微软雅黑" panose="020B0503020204020204" pitchFamily="34" charset="-122"/>
                <a:cs typeface="+mn-ea"/>
              </a:rPr>
              <a:t>隐藏</a:t>
            </a:r>
            <a:r>
              <a:rPr lang="zh-CN" altLang="en-US" sz="2000" dirty="0">
                <a:solidFill>
                  <a:srgbClr val="595959"/>
                </a:solidFill>
                <a:latin typeface="微软雅黑" panose="020B0503020204020204" pitchFamily="34" charset="-122"/>
                <a:ea typeface="微软雅黑" panose="020B0503020204020204" pitchFamily="34" charset="-122"/>
                <a:cs typeface="+mn-ea"/>
              </a:rPr>
              <a:t>子菜单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pic>
        <p:nvPicPr>
          <p:cNvPr id="14" name="Picture 7" descr="总结小人">
            <a:extLst>
              <a:ext uri="{FF2B5EF4-FFF2-40B4-BE49-F238E27FC236}">
                <a16:creationId xmlns:a16="http://schemas.microsoft.com/office/drawing/2014/main" id="{B6DA8452-0BB1-4A92-968E-A043641C5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38" y="773081"/>
            <a:ext cx="4077405"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170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下拉菜单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案例的开发，</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能够实现鼠标指针</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移入</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移出</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时的显示和隐藏效果</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7.5.4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下拉菜单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869617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7.5.4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下拉菜单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3E00817B-A913-4438-A44F-28CF91E9137A}"/>
              </a:ext>
            </a:extLst>
          </p:cNvPr>
          <p:cNvSpPr txBox="1"/>
          <p:nvPr/>
        </p:nvSpPr>
        <p:spPr>
          <a:xfrm>
            <a:off x="1054646" y="1291620"/>
            <a:ext cx="8784976" cy="553998"/>
          </a:xfrm>
          <a:prstGeom prst="rect">
            <a:avLst/>
          </a:prstGeom>
          <a:noFill/>
        </p:spPr>
        <p:txBody>
          <a:bodyPr wrap="square">
            <a:spAutoFit/>
          </a:bodyPr>
          <a:lstStyle/>
          <a:p>
            <a:pPr>
              <a:lnSpc>
                <a:spcPct val="150000"/>
              </a:lnSpc>
            </a:pPr>
            <a:r>
              <a:rPr lang="zh-CN" altLang="en-US" sz="2000" dirty="0" smtClean="0">
                <a:solidFill>
                  <a:srgbClr val="1369B2"/>
                </a:solidFill>
                <a:latin typeface="微软雅黑" panose="020B0503020204020204" pitchFamily="34" charset="-122"/>
                <a:ea typeface="微软雅黑" panose="020B0503020204020204" pitchFamily="34" charset="-122"/>
                <a:cs typeface="+mn-ea"/>
              </a:rPr>
              <a:t>下拉菜单案例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的具体实现步骤</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r>
              <a:rPr lang="zh-CN" altLang="en-US" sz="2000" dirty="0">
                <a:solidFill>
                  <a:srgbClr val="1369B2"/>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3" name="文本框 12">
            <a:extLst>
              <a:ext uri="{FF2B5EF4-FFF2-40B4-BE49-F238E27FC236}">
                <a16:creationId xmlns:a16="http://schemas.microsoft.com/office/drawing/2014/main" id="{6DC29E24-1FD5-4E6C-9C53-F3777BA66281}"/>
              </a:ext>
            </a:extLst>
          </p:cNvPr>
          <p:cNvSpPr txBox="1"/>
          <p:nvPr/>
        </p:nvSpPr>
        <p:spPr>
          <a:xfrm>
            <a:off x="1054646" y="1989634"/>
            <a:ext cx="9848060" cy="1915909"/>
          </a:xfrm>
          <a:prstGeom prst="rect">
            <a:avLst/>
          </a:prstGeom>
          <a:noFill/>
        </p:spPr>
        <p:txBody>
          <a:bodyPr wrap="square">
            <a:spAutoFit/>
          </a:bodyPr>
          <a:lstStyle/>
          <a:p>
            <a:pPr>
              <a:lnSpc>
                <a:spcPct val="150000"/>
              </a:lnSpc>
            </a:pPr>
            <a:endParaRPr lang="en-US" altLang="zh-CN" sz="900" dirty="0">
              <a:solidFill>
                <a:srgbClr val="1369B3"/>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编写</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页面布局</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编写</a:t>
            </a:r>
            <a:r>
              <a:rPr lang="en-US" altLang="zh-CN" sz="2000" dirty="0">
                <a:solidFill>
                  <a:srgbClr val="595959"/>
                </a:solidFill>
                <a:latin typeface="微软雅黑" panose="020B0503020204020204" pitchFamily="34" charset="-122"/>
                <a:ea typeface="微软雅黑" panose="020B0503020204020204" pitchFamily="34" charset="-122"/>
                <a:cs typeface="+mn-ea"/>
              </a:rPr>
              <a:t>HTML</a:t>
            </a:r>
            <a:r>
              <a:rPr lang="zh-CN" altLang="en-US" sz="2000" dirty="0">
                <a:solidFill>
                  <a:srgbClr val="595959"/>
                </a:solidFill>
                <a:latin typeface="微软雅黑" panose="020B0503020204020204" pitchFamily="34" charset="-122"/>
                <a:ea typeface="微软雅黑" panose="020B0503020204020204" pitchFamily="34" charset="-122"/>
                <a:cs typeface="+mn-ea"/>
              </a:rPr>
              <a:t>代码搭建页面的整体布局。</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实现</a:t>
            </a:r>
            <a:r>
              <a:rPr lang="zh-CN" altLang="en-US" sz="2000" dirty="0">
                <a:solidFill>
                  <a:srgbClr val="1369B3"/>
                </a:solidFill>
                <a:latin typeface="微软雅黑" panose="020B0503020204020204" pitchFamily="34" charset="-122"/>
                <a:ea typeface="微软雅黑" panose="020B0503020204020204" pitchFamily="34" charset="-122"/>
                <a:cs typeface="+mn-ea"/>
              </a:rPr>
              <a:t>鼠标指针移入</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移出</a:t>
            </a:r>
            <a:r>
              <a:rPr lang="zh-CN" altLang="en-US" sz="2000" dirty="0">
                <a:solidFill>
                  <a:srgbClr val="595959"/>
                </a:solidFill>
                <a:latin typeface="微软雅黑" panose="020B0503020204020204" pitchFamily="34" charset="-122"/>
                <a:ea typeface="微软雅黑" panose="020B0503020204020204" pitchFamily="34" charset="-122"/>
                <a:cs typeface="+mn-ea"/>
              </a:rPr>
              <a:t>的效果</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：首先获取</a:t>
            </a:r>
            <a:r>
              <a:rPr lang="zh-CN" altLang="en-US" sz="2000" dirty="0">
                <a:solidFill>
                  <a:srgbClr val="595959"/>
                </a:solidFill>
                <a:latin typeface="微软雅黑" panose="020B0503020204020204" pitchFamily="34" charset="-122"/>
                <a:ea typeface="微软雅黑" panose="020B0503020204020204" pitchFamily="34" charset="-122"/>
                <a:cs typeface="+mn-ea"/>
              </a:rPr>
              <a:t>元素节点，然后为获取的每个元素节点注册鼠标移入和移出事件，最后在事件处理函数中</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，设置</a:t>
            </a:r>
            <a:r>
              <a:rPr lang="zh-CN" altLang="en-US" sz="2000" dirty="0">
                <a:solidFill>
                  <a:srgbClr val="595959"/>
                </a:solidFill>
                <a:latin typeface="微软雅黑" panose="020B0503020204020204" pitchFamily="34" charset="-122"/>
                <a:ea typeface="微软雅黑" panose="020B0503020204020204" pitchFamily="34" charset="-122"/>
                <a:cs typeface="+mn-ea"/>
              </a:rPr>
              <a:t>子菜单的显示和</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隐藏。</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1621048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键盘事件</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不同</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场景使用合适的键盘事件</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7.5.5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键盘事件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093293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7165D8-265A-4BEA-95DA-73DBCD31FA9D}"/>
              </a:ext>
            </a:extLst>
          </p:cNvPr>
          <p:cNvSpPr txBox="1"/>
          <p:nvPr/>
        </p:nvSpPr>
        <p:spPr>
          <a:xfrm>
            <a:off x="925424" y="1359560"/>
            <a:ext cx="10354358" cy="2862322"/>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如何理解</a:t>
            </a:r>
            <a:r>
              <a:rPr lang="zh-CN" altLang="en-US" sz="2000" dirty="0">
                <a:solidFill>
                  <a:srgbClr val="1369B3"/>
                </a:solidFill>
                <a:latin typeface="微软雅黑" panose="020B0503020204020204" pitchFamily="34" charset="-122"/>
                <a:ea typeface="微软雅黑" panose="020B0503020204020204" pitchFamily="34" charset="-122"/>
                <a:cs typeface="+mn-ea"/>
              </a:rPr>
              <a:t>节点</a:t>
            </a:r>
            <a:r>
              <a:rPr lang="zh-CN" altLang="en-US" sz="2000" dirty="0">
                <a:solidFill>
                  <a:srgbClr val="595959"/>
                </a:solidFill>
                <a:latin typeface="微软雅黑" panose="020B0503020204020204" pitchFamily="34" charset="-122"/>
                <a:ea typeface="微软雅黑" panose="020B0503020204020204" pitchFamily="34" charset="-122"/>
                <a:cs typeface="+mn-ea"/>
              </a:rPr>
              <a:t>及其</a:t>
            </a:r>
            <a:r>
              <a:rPr lang="zh-CN" altLang="en-US" sz="2000" dirty="0">
                <a:solidFill>
                  <a:srgbClr val="1369B3"/>
                </a:solidFill>
                <a:latin typeface="微软雅黑" panose="020B0503020204020204" pitchFamily="34" charset="-122"/>
                <a:ea typeface="微软雅黑" panose="020B0503020204020204" pitchFamily="34" charset="-122"/>
                <a:cs typeface="+mn-ea"/>
              </a:rPr>
              <a:t>作用</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节点</a:t>
            </a:r>
            <a:r>
              <a:rPr lang="zh-CN" altLang="en-US" sz="2000" dirty="0">
                <a:solidFill>
                  <a:srgbClr val="595959"/>
                </a:solidFill>
                <a:latin typeface="微软雅黑" panose="020B0503020204020204" pitchFamily="34" charset="-122"/>
                <a:ea typeface="微软雅黑" panose="020B0503020204020204" pitchFamily="34" charset="-122"/>
                <a:cs typeface="+mn-ea"/>
              </a:rPr>
              <a:t>：网页中的</a:t>
            </a:r>
            <a:r>
              <a:rPr lang="zh-CN" altLang="en-US" sz="2000" dirty="0">
                <a:solidFill>
                  <a:srgbClr val="1369B3"/>
                </a:solidFill>
                <a:latin typeface="微软雅黑" panose="020B0503020204020204" pitchFamily="34" charset="-122"/>
                <a:ea typeface="微软雅黑" panose="020B0503020204020204" pitchFamily="34" charset="-122"/>
                <a:cs typeface="+mn-ea"/>
              </a:rPr>
              <a:t>所有内容</a:t>
            </a:r>
            <a:r>
              <a:rPr lang="zh-CN" altLang="en-US" sz="2000" dirty="0">
                <a:solidFill>
                  <a:srgbClr val="595959"/>
                </a:solidFill>
                <a:latin typeface="微软雅黑" panose="020B0503020204020204" pitchFamily="34" charset="-122"/>
                <a:ea typeface="微软雅黑" panose="020B0503020204020204" pitchFamily="34" charset="-122"/>
                <a:cs typeface="+mn-ea"/>
              </a:rPr>
              <a:t>在文档树中都是</a:t>
            </a:r>
            <a:r>
              <a:rPr lang="zh-CN" altLang="en-US" sz="2000" dirty="0">
                <a:solidFill>
                  <a:srgbClr val="1369B3"/>
                </a:solidFill>
                <a:latin typeface="微软雅黑" panose="020B0503020204020204" pitchFamily="34" charset="-122"/>
                <a:ea typeface="微软雅黑" panose="020B0503020204020204" pitchFamily="34" charset="-122"/>
                <a:cs typeface="+mn-ea"/>
              </a:rPr>
              <a:t>节点</a:t>
            </a:r>
            <a:r>
              <a:rPr lang="zh-CN" altLang="en-US" sz="2000" dirty="0">
                <a:solidFill>
                  <a:srgbClr val="595959"/>
                </a:solidFill>
                <a:latin typeface="微软雅黑" panose="020B0503020204020204" pitchFamily="34" charset="-122"/>
                <a:ea typeface="微软雅黑" panose="020B0503020204020204" pitchFamily="34" charset="-122"/>
                <a:cs typeface="+mn-ea"/>
              </a:rPr>
              <a:t>，即元素、属性、文本等都属于</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节点。</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作用</a:t>
            </a:r>
            <a:r>
              <a:rPr lang="zh-CN" altLang="en-US" sz="2000" dirty="0">
                <a:solidFill>
                  <a:srgbClr val="595959"/>
                </a:solidFill>
                <a:latin typeface="微软雅黑" panose="020B0503020204020204" pitchFamily="34" charset="-122"/>
                <a:ea typeface="微软雅黑" panose="020B0503020204020204" pitchFamily="34" charset="-122"/>
                <a:cs typeface="+mn-ea"/>
              </a:rPr>
              <a:t>：当利用</a:t>
            </a:r>
            <a:r>
              <a:rPr lang="en-US" altLang="zh-CN" sz="2000" dirty="0">
                <a:solidFill>
                  <a:srgbClr val="595959"/>
                </a:solidFill>
                <a:latin typeface="微软雅黑" panose="020B0503020204020204" pitchFamily="34" charset="-122"/>
                <a:ea typeface="微软雅黑" panose="020B0503020204020204" pitchFamily="34" charset="-122"/>
                <a:cs typeface="+mn-ea"/>
              </a:rPr>
              <a:t>DOM</a:t>
            </a:r>
            <a:r>
              <a:rPr lang="zh-CN" altLang="en-US" sz="2000" dirty="0">
                <a:solidFill>
                  <a:srgbClr val="595959"/>
                </a:solidFill>
                <a:latin typeface="微软雅黑" panose="020B0503020204020204" pitchFamily="34" charset="-122"/>
                <a:ea typeface="微软雅黑" panose="020B0503020204020204" pitchFamily="34" charset="-122"/>
                <a:cs typeface="+mn-ea"/>
              </a:rPr>
              <a:t>进行网页开发时，通过</a:t>
            </a:r>
            <a:r>
              <a:rPr lang="zh-CN" altLang="en-US" sz="2000" dirty="0">
                <a:solidFill>
                  <a:srgbClr val="1369B3"/>
                </a:solidFill>
                <a:latin typeface="微软雅黑" panose="020B0503020204020204" pitchFamily="34" charset="-122"/>
                <a:ea typeface="微软雅黑" panose="020B0503020204020204" pitchFamily="34" charset="-122"/>
                <a:cs typeface="+mn-ea"/>
              </a:rPr>
              <a:t>操作节点</a:t>
            </a:r>
            <a:r>
              <a:rPr lang="zh-CN" altLang="en-US" sz="2000" dirty="0">
                <a:solidFill>
                  <a:srgbClr val="595959"/>
                </a:solidFill>
                <a:latin typeface="微软雅黑" panose="020B0503020204020204" pitchFamily="34" charset="-122"/>
                <a:ea typeface="微软雅黑" panose="020B0503020204020204" pitchFamily="34" charset="-122"/>
                <a:cs typeface="+mn-ea"/>
              </a:rPr>
              <a:t>可以更加灵活地</a:t>
            </a:r>
            <a:r>
              <a:rPr lang="zh-CN" altLang="en-US" sz="2000" dirty="0">
                <a:solidFill>
                  <a:srgbClr val="1369B3"/>
                </a:solidFill>
                <a:latin typeface="微软雅黑" panose="020B0503020204020204" pitchFamily="34" charset="-122"/>
                <a:ea typeface="微软雅黑" panose="020B0503020204020204" pitchFamily="34" charset="-122"/>
                <a:cs typeface="+mn-ea"/>
              </a:rPr>
              <a:t>实现网页中的交互效果</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本节针对</a:t>
            </a:r>
            <a:r>
              <a:rPr lang="zh-CN" altLang="en-US" sz="2000" dirty="0">
                <a:solidFill>
                  <a:srgbClr val="1369B3"/>
                </a:solidFill>
                <a:latin typeface="微软雅黑" panose="020B0503020204020204" pitchFamily="34" charset="-122"/>
                <a:ea typeface="微软雅黑" panose="020B0503020204020204" pitchFamily="34" charset="-122"/>
                <a:cs typeface="+mn-ea"/>
              </a:rPr>
              <a:t>节点的属性</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层级</a:t>
            </a:r>
            <a:r>
              <a:rPr lang="zh-CN" altLang="en-US" sz="2000" dirty="0">
                <a:solidFill>
                  <a:srgbClr val="595959"/>
                </a:solidFill>
                <a:latin typeface="微软雅黑" panose="020B0503020204020204" pitchFamily="34" charset="-122"/>
                <a:ea typeface="微软雅黑" panose="020B0503020204020204" pitchFamily="34" charset="-122"/>
                <a:cs typeface="+mn-ea"/>
              </a:rPr>
              <a:t>进行讲解。</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节点的属性</a:t>
            </a:r>
          </a:p>
        </p:txBody>
      </p:sp>
    </p:spTree>
    <p:extLst>
      <p:ext uri="{BB962C8B-B14F-4D97-AF65-F5344CB8AC3E}">
        <p14:creationId xmlns:p14="http://schemas.microsoft.com/office/powerpoint/2010/main" val="2151015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7.5.5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键盘事件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7" name="文本框 6">
            <a:extLst>
              <a:ext uri="{FF2B5EF4-FFF2-40B4-BE49-F238E27FC236}">
                <a16:creationId xmlns:a16="http://schemas.microsoft.com/office/drawing/2014/main" id="{017165D8-265A-4BEA-95DA-73DBCD31FA9D}"/>
              </a:ext>
            </a:extLst>
          </p:cNvPr>
          <p:cNvSpPr txBox="1"/>
          <p:nvPr/>
        </p:nvSpPr>
        <p:spPr>
          <a:xfrm>
            <a:off x="982638" y="1125538"/>
            <a:ext cx="10369152" cy="1015663"/>
          </a:xfrm>
          <a:prstGeom prst="rect">
            <a:avLst/>
          </a:prstGeom>
          <a:noFill/>
        </p:spPr>
        <p:txBody>
          <a:bodyPr wrap="square" rtlCol="0">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键盘事件</a:t>
            </a:r>
            <a:r>
              <a:rPr lang="zh-CN" altLang="en-US" sz="2000" dirty="0">
                <a:solidFill>
                  <a:srgbClr val="595959"/>
                </a:solidFill>
                <a:latin typeface="微软雅黑" panose="020B0503020204020204" pitchFamily="34" charset="-122"/>
                <a:ea typeface="微软雅黑" panose="020B0503020204020204" pitchFamily="34" charset="-122"/>
                <a:cs typeface="+mn-ea"/>
              </a:rPr>
              <a:t>是指</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用户</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按</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键盘</a:t>
            </a:r>
            <a:r>
              <a:rPr lang="zh-CN" altLang="en-US" sz="2000" dirty="0">
                <a:solidFill>
                  <a:srgbClr val="595959"/>
                </a:solidFill>
                <a:latin typeface="微软雅黑" panose="020B0503020204020204" pitchFamily="34" charset="-122"/>
                <a:ea typeface="微软雅黑" panose="020B0503020204020204" pitchFamily="34" charset="-122"/>
                <a:cs typeface="+mn-ea"/>
              </a:rPr>
              <a:t>上的</a:t>
            </a:r>
            <a:r>
              <a:rPr lang="zh-CN" altLang="en-US" sz="2000" dirty="0">
                <a:solidFill>
                  <a:srgbClr val="1369B3"/>
                </a:solidFill>
                <a:latin typeface="微软雅黑" panose="020B0503020204020204" pitchFamily="34" charset="-122"/>
                <a:ea typeface="微软雅黑" panose="020B0503020204020204" pitchFamily="34" charset="-122"/>
                <a:cs typeface="+mn-ea"/>
              </a:rPr>
              <a:t>按键时</a:t>
            </a:r>
            <a:r>
              <a:rPr lang="zh-CN" altLang="en-US" sz="2000" dirty="0">
                <a:solidFill>
                  <a:srgbClr val="595959"/>
                </a:solidFill>
                <a:latin typeface="微软雅黑" panose="020B0503020204020204" pitchFamily="34" charset="-122"/>
                <a:ea typeface="微软雅黑" panose="020B0503020204020204" pitchFamily="34" charset="-122"/>
                <a:cs typeface="+mn-ea"/>
              </a:rPr>
              <a:t>触发的事件。例如，用户</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按“</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Esc</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”键</a:t>
            </a:r>
            <a:r>
              <a:rPr lang="zh-CN" altLang="en-US" sz="2000" dirty="0">
                <a:solidFill>
                  <a:srgbClr val="595959"/>
                </a:solidFill>
                <a:latin typeface="微软雅黑" panose="020B0503020204020204" pitchFamily="34" charset="-122"/>
                <a:ea typeface="微软雅黑" panose="020B0503020204020204" pitchFamily="34" charset="-122"/>
                <a:cs typeface="+mn-ea"/>
              </a:rPr>
              <a:t>退出全屏，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按</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r>
            <a:br>
              <a:rPr lang="en-US" altLang="zh-CN" sz="2000" dirty="0" smtClean="0">
                <a:solidFill>
                  <a:srgbClr val="595959"/>
                </a:solidFill>
                <a:latin typeface="微软雅黑" panose="020B0503020204020204" pitchFamily="34" charset="-122"/>
                <a:ea typeface="微软雅黑" panose="020B0503020204020204" pitchFamily="34" charset="-122"/>
                <a:cs typeface="+mn-ea"/>
              </a:rPr>
            </a:br>
            <a:r>
              <a:rPr lang="en-US" altLang="zh-CN" sz="2000" dirty="0" smtClean="0">
                <a:solidFill>
                  <a:srgbClr val="595959"/>
                </a:solidFill>
                <a:latin typeface="微软雅黑" panose="020B0503020204020204" pitchFamily="34" charset="-122"/>
                <a:ea typeface="微软雅黑" panose="020B0503020204020204" pitchFamily="34" charset="-122"/>
                <a:cs typeface="+mn-ea"/>
              </a:rPr>
              <a:t>“Enter”</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键</a:t>
            </a:r>
            <a:r>
              <a:rPr lang="zh-CN" altLang="en-US" sz="2000" dirty="0">
                <a:solidFill>
                  <a:srgbClr val="595959"/>
                </a:solidFill>
                <a:latin typeface="微软雅黑" panose="020B0503020204020204" pitchFamily="34" charset="-122"/>
                <a:ea typeface="微软雅黑" panose="020B0503020204020204" pitchFamily="34" charset="-122"/>
                <a:cs typeface="+mn-ea"/>
              </a:rPr>
              <a:t>换行等</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10" name="表格 9">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3051074363"/>
              </p:ext>
            </p:extLst>
          </p:nvPr>
        </p:nvGraphicFramePr>
        <p:xfrm>
          <a:off x="1496353" y="2385094"/>
          <a:ext cx="9351381" cy="2916908"/>
        </p:xfrm>
        <a:graphic>
          <a:graphicData uri="http://schemas.openxmlformats.org/drawingml/2006/table">
            <a:tbl>
              <a:tblPr>
                <a:tableStyleId>{7DF18680-E054-41AD-8BC1-D1AEF772440D}</a:tableStyleId>
              </a:tblPr>
              <a:tblGrid>
                <a:gridCol w="2520280">
                  <a:extLst>
                    <a:ext uri="{9D8B030D-6E8A-4147-A177-3AD203B41FA5}">
                      <a16:colId xmlns:a16="http://schemas.microsoft.com/office/drawing/2014/main" val="20000"/>
                    </a:ext>
                  </a:extLst>
                </a:gridCol>
                <a:gridCol w="6831101">
                  <a:extLst>
                    <a:ext uri="{9D8B030D-6E8A-4147-A177-3AD203B41FA5}">
                      <a16:colId xmlns:a16="http://schemas.microsoft.com/office/drawing/2014/main" val="4045703550"/>
                    </a:ext>
                  </a:extLst>
                </a:gridCol>
              </a:tblGrid>
              <a:tr h="683501">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事件名称</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事件触发时机</a:t>
                      </a:r>
                      <a:endParaRPr lang="en-US" altLang="zh-CN" sz="1800" b="1" kern="100" dirty="0" smtClean="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805175">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keypress</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按键盘按键（</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Shift</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Fn</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CapsLock</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等非字符键除外）时触发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714116">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keydown</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按键盘按键时触发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71411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keyup</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键盘按键弹起时触发</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bl>
          </a:graphicData>
        </a:graphic>
      </p:graphicFrame>
    </p:spTree>
    <p:extLst>
      <p:ext uri="{BB962C8B-B14F-4D97-AF65-F5344CB8AC3E}">
        <p14:creationId xmlns:p14="http://schemas.microsoft.com/office/powerpoint/2010/main" val="2552639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7.5.5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键盘事件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7" name="文本框 6">
            <a:extLst>
              <a:ext uri="{FF2B5EF4-FFF2-40B4-BE49-F238E27FC236}">
                <a16:creationId xmlns:a16="http://schemas.microsoft.com/office/drawing/2014/main" id="{017165D8-265A-4BEA-95DA-73DBCD31FA9D}"/>
              </a:ext>
            </a:extLst>
          </p:cNvPr>
          <p:cNvSpPr txBox="1"/>
          <p:nvPr/>
        </p:nvSpPr>
        <p:spPr>
          <a:xfrm>
            <a:off x="982638" y="1053530"/>
            <a:ext cx="10369152" cy="4247317"/>
          </a:xfrm>
          <a:prstGeom prst="rect">
            <a:avLst/>
          </a:prstGeom>
          <a:noFill/>
        </p:spPr>
        <p:txBody>
          <a:bodyPr wrap="square" rtlCol="0">
            <a:spAutoFit/>
          </a:bodyPr>
          <a:lstStyle/>
          <a:p>
            <a:pPr>
              <a:lnSpc>
                <a:spcPct val="150000"/>
              </a:lnSpc>
            </a:pPr>
            <a:r>
              <a:rPr lang="en-US" altLang="zh-CN" sz="2000" dirty="0">
                <a:solidFill>
                  <a:srgbClr val="1369B3"/>
                </a:solidFill>
                <a:latin typeface="微软雅黑" panose="020B0503020204020204" pitchFamily="34" charset="-122"/>
                <a:ea typeface="微软雅黑" panose="020B0503020204020204" pitchFamily="34" charset="-122"/>
                <a:cs typeface="+mn-ea"/>
              </a:rPr>
              <a:t>keypress</a:t>
            </a:r>
            <a:r>
              <a:rPr lang="zh-CN" altLang="en-US" sz="2000" dirty="0">
                <a:solidFill>
                  <a:srgbClr val="1369B3"/>
                </a:solidFill>
                <a:latin typeface="微软雅黑" panose="020B0503020204020204" pitchFamily="34" charset="-122"/>
                <a:ea typeface="微软雅黑" panose="020B0503020204020204" pitchFamily="34" charset="-122"/>
                <a:cs typeface="+mn-ea"/>
              </a:rPr>
              <a:t>事件</a:t>
            </a:r>
            <a:r>
              <a:rPr lang="zh-CN" altLang="en-US" sz="2000" dirty="0">
                <a:solidFill>
                  <a:srgbClr val="595959"/>
                </a:solidFill>
                <a:latin typeface="微软雅黑" panose="020B0503020204020204" pitchFamily="34" charset="-122"/>
                <a:ea typeface="微软雅黑" panose="020B0503020204020204" pitchFamily="34" charset="-122"/>
                <a:cs typeface="+mn-ea"/>
              </a:rPr>
              <a:t>获得的键码是</a:t>
            </a:r>
            <a:r>
              <a:rPr lang="en-US" altLang="zh-CN" sz="2000" dirty="0">
                <a:solidFill>
                  <a:srgbClr val="1369B3"/>
                </a:solidFill>
                <a:latin typeface="微软雅黑" panose="020B0503020204020204" pitchFamily="34" charset="-122"/>
                <a:ea typeface="微软雅黑" panose="020B0503020204020204" pitchFamily="34" charset="-122"/>
                <a:cs typeface="+mn-ea"/>
              </a:rPr>
              <a:t>ASCII</a:t>
            </a:r>
            <a:r>
              <a:rPr lang="zh-CN" altLang="en-US" sz="2000" dirty="0">
                <a:solidFill>
                  <a:srgbClr val="1369B3"/>
                </a:solidFill>
                <a:latin typeface="微软雅黑" panose="020B0503020204020204" pitchFamily="34" charset="-122"/>
                <a:ea typeface="微软雅黑" panose="020B0503020204020204" pitchFamily="34" charset="-122"/>
                <a:cs typeface="+mn-ea"/>
              </a:rPr>
              <a:t>码</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1369B3"/>
                </a:solidFill>
                <a:latin typeface="微软雅黑" panose="020B0503020204020204" pitchFamily="34" charset="-122"/>
                <a:ea typeface="微软雅黑" panose="020B0503020204020204" pitchFamily="34" charset="-122"/>
                <a:cs typeface="+mn-ea"/>
              </a:rPr>
              <a:t>keydown</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keyup</a:t>
            </a:r>
            <a:r>
              <a:rPr lang="zh-CN" altLang="en-US" sz="2000" dirty="0">
                <a:solidFill>
                  <a:srgbClr val="1369B3"/>
                </a:solidFill>
                <a:latin typeface="微软雅黑" panose="020B0503020204020204" pitchFamily="34" charset="-122"/>
                <a:ea typeface="微软雅黑" panose="020B0503020204020204" pitchFamily="34" charset="-122"/>
                <a:cs typeface="+mn-ea"/>
              </a:rPr>
              <a:t>事件</a:t>
            </a:r>
            <a:r>
              <a:rPr lang="zh-CN" altLang="en-US" sz="2000" dirty="0">
                <a:solidFill>
                  <a:srgbClr val="595959"/>
                </a:solidFill>
                <a:latin typeface="微软雅黑" panose="020B0503020204020204" pitchFamily="34" charset="-122"/>
                <a:ea typeface="微软雅黑" panose="020B0503020204020204" pitchFamily="34" charset="-122"/>
                <a:cs typeface="+mn-ea"/>
              </a:rPr>
              <a:t>获得的键码是</a:t>
            </a:r>
            <a:r>
              <a:rPr lang="zh-CN" altLang="en-US" sz="2000" dirty="0">
                <a:solidFill>
                  <a:srgbClr val="1369B3"/>
                </a:solidFill>
                <a:latin typeface="微软雅黑" panose="020B0503020204020204" pitchFamily="34" charset="-122"/>
                <a:ea typeface="微软雅黑" panose="020B0503020204020204" pitchFamily="34" charset="-122"/>
                <a:cs typeface="+mn-ea"/>
              </a:rPr>
              <a:t>虚拟</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键码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常用的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虚拟键码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虚拟键码</a:t>
            </a:r>
            <a:r>
              <a:rPr lang="en-US" altLang="zh-CN" sz="2000" dirty="0">
                <a:solidFill>
                  <a:srgbClr val="1369B3"/>
                </a:solidFill>
                <a:latin typeface="微软雅黑" panose="020B0503020204020204" pitchFamily="34" charset="-122"/>
                <a:ea typeface="微软雅黑" panose="020B0503020204020204" pitchFamily="34" charset="-122"/>
                <a:cs typeface="+mn-ea"/>
              </a:rPr>
              <a:t>48~57</a:t>
            </a:r>
            <a:r>
              <a:rPr lang="zh-CN" altLang="en-US" sz="2000" dirty="0">
                <a:solidFill>
                  <a:srgbClr val="595959"/>
                </a:solidFill>
                <a:latin typeface="微软雅黑" panose="020B0503020204020204" pitchFamily="34" charset="-122"/>
                <a:ea typeface="微软雅黑" panose="020B0503020204020204" pitchFamily="34" charset="-122"/>
                <a:cs typeface="+mn-ea"/>
              </a:rPr>
              <a:t>代表横排数字键</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0~9</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虚拟</a:t>
            </a:r>
            <a:r>
              <a:rPr lang="zh-CN" altLang="en-US" sz="2000" dirty="0">
                <a:solidFill>
                  <a:srgbClr val="595959"/>
                </a:solidFill>
                <a:latin typeface="微软雅黑" panose="020B0503020204020204" pitchFamily="34" charset="-122"/>
                <a:ea typeface="微软雅黑" panose="020B0503020204020204" pitchFamily="34" charset="-122"/>
                <a:cs typeface="+mn-ea"/>
              </a:rPr>
              <a:t>键码</a:t>
            </a:r>
            <a:r>
              <a:rPr lang="en-US" altLang="zh-CN" sz="2000" dirty="0">
                <a:solidFill>
                  <a:srgbClr val="1369B3"/>
                </a:solidFill>
                <a:latin typeface="微软雅黑" panose="020B0503020204020204" pitchFamily="34" charset="-122"/>
                <a:ea typeface="微软雅黑" panose="020B0503020204020204" pitchFamily="34" charset="-122"/>
                <a:cs typeface="+mn-ea"/>
              </a:rPr>
              <a:t>65~90</a:t>
            </a:r>
            <a:r>
              <a:rPr lang="zh-CN" altLang="en-US" sz="2000" dirty="0">
                <a:solidFill>
                  <a:srgbClr val="595959"/>
                </a:solidFill>
                <a:latin typeface="微软雅黑" panose="020B0503020204020204" pitchFamily="34" charset="-122"/>
                <a:ea typeface="微软雅黑" panose="020B0503020204020204" pitchFamily="34" charset="-122"/>
                <a:cs typeface="+mn-ea"/>
              </a:rPr>
              <a:t>代表</a:t>
            </a:r>
            <a:r>
              <a:rPr lang="en-US" altLang="zh-CN" sz="2000" dirty="0">
                <a:solidFill>
                  <a:srgbClr val="1369B3"/>
                </a:solidFill>
                <a:latin typeface="微软雅黑" panose="020B0503020204020204" pitchFamily="34" charset="-122"/>
                <a:ea typeface="微软雅黑" panose="020B0503020204020204" pitchFamily="34" charset="-122"/>
                <a:cs typeface="+mn-ea"/>
              </a:rPr>
              <a:t>A~Z</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键。</a:t>
            </a: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虚拟</a:t>
            </a:r>
            <a:r>
              <a:rPr lang="zh-CN" altLang="en-US" sz="2000" dirty="0">
                <a:solidFill>
                  <a:srgbClr val="595959"/>
                </a:solidFill>
                <a:latin typeface="微软雅黑" panose="020B0503020204020204" pitchFamily="34" charset="-122"/>
                <a:ea typeface="微软雅黑" panose="020B0503020204020204" pitchFamily="34" charset="-122"/>
                <a:cs typeface="+mn-ea"/>
              </a:rPr>
              <a:t>键码</a:t>
            </a:r>
            <a:r>
              <a:rPr lang="en-US" altLang="zh-CN" sz="2000" dirty="0">
                <a:solidFill>
                  <a:srgbClr val="1369B3"/>
                </a:solidFill>
                <a:latin typeface="微软雅黑" panose="020B0503020204020204" pitchFamily="34" charset="-122"/>
                <a:ea typeface="微软雅黑" panose="020B0503020204020204" pitchFamily="34" charset="-122"/>
                <a:cs typeface="+mn-ea"/>
              </a:rPr>
              <a:t>13</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代表</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Enter</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键。</a:t>
            </a: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虚拟键码</a:t>
            </a:r>
            <a:r>
              <a:rPr lang="en-US" altLang="zh-CN" sz="2000" dirty="0">
                <a:solidFill>
                  <a:srgbClr val="1369B3"/>
                </a:solidFill>
                <a:latin typeface="微软雅黑" panose="020B0503020204020204" pitchFamily="34" charset="-122"/>
                <a:ea typeface="微软雅黑" panose="020B0503020204020204" pitchFamily="34" charset="-122"/>
                <a:cs typeface="+mn-ea"/>
              </a:rPr>
              <a:t>27</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代表</a:t>
            </a:r>
            <a:r>
              <a:rPr lang="zh-CN" altLang="en-US" sz="2000" dirty="0">
                <a:solidFill>
                  <a:srgbClr val="1369B3"/>
                </a:solidFill>
                <a:latin typeface="微软雅黑" panose="020B0503020204020204" pitchFamily="34" charset="-122"/>
                <a:ea typeface="微软雅黑" panose="020B0503020204020204" pitchFamily="34" charset="-122"/>
                <a:cs typeface="+mn-ea"/>
              </a:rPr>
              <a:t>“</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Esc</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键。</a:t>
            </a: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虚拟</a:t>
            </a:r>
            <a:r>
              <a:rPr lang="zh-CN" altLang="en-US" sz="2000" dirty="0">
                <a:solidFill>
                  <a:srgbClr val="595959"/>
                </a:solidFill>
                <a:latin typeface="微软雅黑" panose="020B0503020204020204" pitchFamily="34" charset="-122"/>
                <a:ea typeface="微软雅黑" panose="020B0503020204020204" pitchFamily="34" charset="-122"/>
                <a:cs typeface="+mn-ea"/>
              </a:rPr>
              <a:t>键码</a:t>
            </a:r>
            <a:r>
              <a:rPr lang="en-US" altLang="zh-CN" sz="2000" dirty="0">
                <a:solidFill>
                  <a:srgbClr val="1369B3"/>
                </a:solidFill>
                <a:latin typeface="微软雅黑" panose="020B0503020204020204" pitchFamily="34" charset="-122"/>
                <a:ea typeface="微软雅黑" panose="020B0503020204020204" pitchFamily="34" charset="-122"/>
                <a:cs typeface="+mn-ea"/>
              </a:rPr>
              <a:t>32</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代表</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Space</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键。</a:t>
            </a: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虚拟</a:t>
            </a:r>
            <a:r>
              <a:rPr lang="zh-CN" altLang="en-US" sz="2000" dirty="0">
                <a:solidFill>
                  <a:srgbClr val="595959"/>
                </a:solidFill>
                <a:latin typeface="微软雅黑" panose="020B0503020204020204" pitchFamily="34" charset="-122"/>
                <a:ea typeface="微软雅黑" panose="020B0503020204020204" pitchFamily="34" charset="-122"/>
                <a:cs typeface="+mn-ea"/>
              </a:rPr>
              <a:t>键码</a:t>
            </a:r>
            <a:r>
              <a:rPr lang="en-US" altLang="zh-CN" sz="2000" dirty="0">
                <a:solidFill>
                  <a:srgbClr val="1369B3"/>
                </a:solidFill>
                <a:latin typeface="微软雅黑" panose="020B0503020204020204" pitchFamily="34" charset="-122"/>
                <a:ea typeface="微软雅黑" panose="020B0503020204020204" pitchFamily="34" charset="-122"/>
                <a:cs typeface="+mn-ea"/>
              </a:rPr>
              <a:t>37~40</a:t>
            </a:r>
            <a:r>
              <a:rPr lang="zh-CN" altLang="en-US" sz="2000" dirty="0">
                <a:solidFill>
                  <a:srgbClr val="595959"/>
                </a:solidFill>
                <a:latin typeface="微软雅黑" panose="020B0503020204020204" pitchFamily="34" charset="-122"/>
                <a:ea typeface="微软雅黑" panose="020B0503020204020204" pitchFamily="34" charset="-122"/>
                <a:cs typeface="+mn-ea"/>
              </a:rPr>
              <a:t>代表方向键</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左（←）</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上（↑）</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右（→）</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844778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表单事件</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，能够根据不同场景使用合适的表单事件</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7.5.6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表单事件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78882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17165D8-265A-4BEA-95DA-73DBCD31FA9D}"/>
              </a:ext>
            </a:extLst>
          </p:cNvPr>
          <p:cNvSpPr txBox="1"/>
          <p:nvPr/>
        </p:nvSpPr>
        <p:spPr>
          <a:xfrm>
            <a:off x="982638" y="1125538"/>
            <a:ext cx="10369152" cy="1015663"/>
          </a:xfrm>
          <a:prstGeom prst="rect">
            <a:avLst/>
          </a:prstGeom>
          <a:noFill/>
        </p:spPr>
        <p:txBody>
          <a:bodyPr wrap="square" rtlCol="0">
            <a:spAutoFit/>
          </a:bodyPr>
          <a:lstStyle/>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表单</a:t>
            </a:r>
            <a:r>
              <a:rPr lang="zh-CN" altLang="en-US" sz="2000" dirty="0">
                <a:solidFill>
                  <a:srgbClr val="1369B3"/>
                </a:solidFill>
                <a:latin typeface="微软雅黑" panose="020B0503020204020204" pitchFamily="34" charset="-122"/>
                <a:ea typeface="微软雅黑" panose="020B0503020204020204" pitchFamily="34" charset="-122"/>
                <a:cs typeface="+mn-ea"/>
              </a:rPr>
              <a:t>事件</a:t>
            </a:r>
            <a:r>
              <a:rPr lang="zh-CN" altLang="en-US" sz="2000" dirty="0">
                <a:solidFill>
                  <a:srgbClr val="595959"/>
                </a:solidFill>
                <a:latin typeface="微软雅黑" panose="020B0503020204020204" pitchFamily="34" charset="-122"/>
                <a:ea typeface="微软雅黑" panose="020B0503020204020204" pitchFamily="34" charset="-122"/>
                <a:cs typeface="+mn-ea"/>
              </a:rPr>
              <a:t>是指对表单操作时发生的事件。例如</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，单击表单提交按钮时</a:t>
            </a:r>
            <a:r>
              <a:rPr lang="zh-CN" altLang="en-US" sz="2000" dirty="0">
                <a:solidFill>
                  <a:srgbClr val="595959"/>
                </a:solidFill>
                <a:latin typeface="微软雅黑" panose="020B0503020204020204" pitchFamily="34" charset="-122"/>
                <a:ea typeface="微软雅黑" panose="020B0503020204020204" pitchFamily="34" charset="-122"/>
                <a:cs typeface="+mn-ea"/>
              </a:rPr>
              <a:t>，会触发</a:t>
            </a:r>
            <a:r>
              <a:rPr lang="zh-CN" altLang="en-US" sz="2000" dirty="0">
                <a:solidFill>
                  <a:srgbClr val="1369B3"/>
                </a:solidFill>
                <a:latin typeface="微软雅黑" panose="020B0503020204020204" pitchFamily="34" charset="-122"/>
                <a:ea typeface="微软雅黑" panose="020B0503020204020204" pitchFamily="34" charset="-122"/>
                <a:cs typeface="+mn-ea"/>
              </a:rPr>
              <a:t>表单提交</a:t>
            </a:r>
            <a:r>
              <a:rPr lang="zh-CN" altLang="en-US" sz="2000" dirty="0">
                <a:solidFill>
                  <a:srgbClr val="595959"/>
                </a:solidFill>
                <a:latin typeface="微软雅黑" panose="020B0503020204020204" pitchFamily="34" charset="-122"/>
                <a:ea typeface="微软雅黑" panose="020B0503020204020204" pitchFamily="34" charset="-122"/>
                <a:cs typeface="+mn-ea"/>
              </a:rPr>
              <a:t>事件，单击表单重置按钮时，会触发</a:t>
            </a:r>
            <a:r>
              <a:rPr lang="zh-CN" altLang="en-US" sz="2000" dirty="0">
                <a:solidFill>
                  <a:srgbClr val="1369B3"/>
                </a:solidFill>
                <a:latin typeface="微软雅黑" panose="020B0503020204020204" pitchFamily="34" charset="-122"/>
                <a:ea typeface="微软雅黑" panose="020B0503020204020204" pitchFamily="34" charset="-122"/>
                <a:cs typeface="+mn-ea"/>
              </a:rPr>
              <a:t>表单重置</a:t>
            </a:r>
            <a:r>
              <a:rPr lang="zh-CN" altLang="en-US" sz="2000" dirty="0">
                <a:solidFill>
                  <a:srgbClr val="595959"/>
                </a:solidFill>
                <a:latin typeface="微软雅黑" panose="020B0503020204020204" pitchFamily="34" charset="-122"/>
                <a:ea typeface="微软雅黑" panose="020B0503020204020204" pitchFamily="34" charset="-122"/>
                <a:cs typeface="+mn-ea"/>
              </a:rPr>
              <a:t>事件</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10" name="表格 9">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193700818"/>
              </p:ext>
            </p:extLst>
          </p:nvPr>
        </p:nvGraphicFramePr>
        <p:xfrm>
          <a:off x="1568361" y="2349674"/>
          <a:ext cx="9351381" cy="2810621"/>
        </p:xfrm>
        <a:graphic>
          <a:graphicData uri="http://schemas.openxmlformats.org/drawingml/2006/table">
            <a:tbl>
              <a:tblPr>
                <a:tableStyleId>{7DF18680-E054-41AD-8BC1-D1AEF772440D}</a:tableStyleId>
              </a:tblPr>
              <a:tblGrid>
                <a:gridCol w="2520280">
                  <a:extLst>
                    <a:ext uri="{9D8B030D-6E8A-4147-A177-3AD203B41FA5}">
                      <a16:colId xmlns:a16="http://schemas.microsoft.com/office/drawing/2014/main" val="20000"/>
                    </a:ext>
                  </a:extLst>
                </a:gridCol>
                <a:gridCol w="6831101">
                  <a:extLst>
                    <a:ext uri="{9D8B030D-6E8A-4147-A177-3AD203B41FA5}">
                      <a16:colId xmlns:a16="http://schemas.microsoft.com/office/drawing/2014/main" val="4045703550"/>
                    </a:ext>
                  </a:extLst>
                </a:gridCol>
              </a:tblGrid>
              <a:tr h="576064">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事件名称</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事件触发时机</a:t>
                      </a:r>
                      <a:endParaRPr lang="en-US" altLang="zh-CN" sz="1800" b="1" kern="100" dirty="0" smtClean="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720387">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submit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当表单提交时触发，用于</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&lt;form&gt;</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标签</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458801">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reset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当表单重置时触发，用于</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&lt;form&gt;</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标签</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1055369">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change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lnSpc>
                          <a:spcPct val="150000"/>
                        </a:lnSpc>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当内容发生改变时触发，一般用于</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&lt;input&gt;</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&lt;select&gt;</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&lt;</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textarea</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&gt;</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标签</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bl>
          </a:graphicData>
        </a:graphic>
      </p:graphicFrame>
      <p:sp>
        <p:nvSpPr>
          <p:cNvPr id="8" name="Title 1"/>
          <p:cNvSpPr txBox="1"/>
          <p:nvPr/>
        </p:nvSpPr>
        <p:spPr>
          <a:xfrm>
            <a:off x="1143690" y="266995"/>
            <a:ext cx="6103644"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7.5.6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表单事件</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904675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元素其他操作</a:t>
            </a:r>
            <a:endPar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7.</a:t>
            </a:r>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6</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29683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4983480"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掌握如何</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获取元素的位置和大小</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a:t>
            </a:r>
            <a:r>
              <a:rPr lang="en-US" altLang="zh-CN"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offset</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系列属性进行获取</a:t>
            </a:r>
            <a:endParaRPr lang="en-US" altLang="zh-CN" dirty="0">
              <a:solidFill>
                <a:srgbClr val="1369B3"/>
              </a:solidFill>
              <a:latin typeface="微软雅黑" panose="020B0503020204020204" pitchFamily="34" charset="-122"/>
              <a:ea typeface="微软雅黑" panose="020B0503020204020204" pitchFamily="34" charset="-122"/>
              <a:sym typeface="字魂58号-创中黑" panose="00000500000000000000" pitchFamily="2"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获取元素的位置和大小</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35726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获取元素的位置和大小</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a:extLst>
              <a:ext uri="{FF2B5EF4-FFF2-40B4-BE49-F238E27FC236}">
                <a16:creationId xmlns:a16="http://schemas.microsoft.com/office/drawing/2014/main" id="{017165D8-265A-4BEA-95DA-73DBCD31FA9D}"/>
              </a:ext>
            </a:extLst>
          </p:cNvPr>
          <p:cNvSpPr txBox="1"/>
          <p:nvPr/>
        </p:nvSpPr>
        <p:spPr>
          <a:xfrm>
            <a:off x="1054646" y="1053530"/>
            <a:ext cx="10441160"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通过</a:t>
            </a:r>
            <a:r>
              <a:rPr lang="zh-CN" altLang="en-US" sz="2000" dirty="0">
                <a:solidFill>
                  <a:srgbClr val="595959"/>
                </a:solidFill>
                <a:latin typeface="微软雅黑" panose="020B0503020204020204" pitchFamily="34" charset="-122"/>
                <a:ea typeface="微软雅黑" panose="020B0503020204020204" pitchFamily="34" charset="-122"/>
                <a:cs typeface="+mn-ea"/>
              </a:rPr>
              <a:t>元素的</a:t>
            </a:r>
            <a:r>
              <a:rPr lang="en-US" altLang="zh-CN" sz="2000" dirty="0">
                <a:solidFill>
                  <a:srgbClr val="1369B3"/>
                </a:solidFill>
                <a:latin typeface="微软雅黑" panose="020B0503020204020204" pitchFamily="34" charset="-122"/>
                <a:ea typeface="微软雅黑" panose="020B0503020204020204" pitchFamily="34" charset="-122"/>
                <a:cs typeface="+mn-ea"/>
              </a:rPr>
              <a:t>offset</a:t>
            </a:r>
            <a:r>
              <a:rPr lang="zh-CN" altLang="en-US" sz="2000" dirty="0">
                <a:solidFill>
                  <a:srgbClr val="1369B3"/>
                </a:solidFill>
                <a:latin typeface="微软雅黑" panose="020B0503020204020204" pitchFamily="34" charset="-122"/>
                <a:ea typeface="微软雅黑" panose="020B0503020204020204" pitchFamily="34" charset="-122"/>
                <a:cs typeface="+mn-ea"/>
              </a:rPr>
              <a:t>系列</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属性</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可以获取元素</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位置</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大小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等，</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offset</a:t>
            </a:r>
            <a:r>
              <a:rPr lang="zh-CN" altLang="en-US" sz="2000" dirty="0">
                <a:solidFill>
                  <a:srgbClr val="595959"/>
                </a:solidFill>
                <a:latin typeface="微软雅黑" panose="020B0503020204020204" pitchFamily="34" charset="-122"/>
                <a:ea typeface="微软雅黑" panose="020B0503020204020204" pitchFamily="34" charset="-122"/>
                <a:cs typeface="+mn-ea"/>
              </a:rPr>
              <a:t>的含义是</a:t>
            </a:r>
            <a:r>
              <a:rPr lang="zh-CN" altLang="en-US" sz="2000" dirty="0">
                <a:solidFill>
                  <a:srgbClr val="1369B3"/>
                </a:solidFill>
                <a:latin typeface="微软雅黑" panose="020B0503020204020204" pitchFamily="34" charset="-122"/>
                <a:ea typeface="微软雅黑" panose="020B0503020204020204" pitchFamily="34" charset="-122"/>
                <a:cs typeface="+mn-ea"/>
              </a:rPr>
              <a:t>偏移量</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9" name="表格 8">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1759022637"/>
              </p:ext>
            </p:extLst>
          </p:nvPr>
        </p:nvGraphicFramePr>
        <p:xfrm>
          <a:off x="1414686" y="1773610"/>
          <a:ext cx="9351381" cy="4074915"/>
        </p:xfrm>
        <a:graphic>
          <a:graphicData uri="http://schemas.openxmlformats.org/drawingml/2006/table">
            <a:tbl>
              <a:tblPr>
                <a:tableStyleId>{7DF18680-E054-41AD-8BC1-D1AEF772440D}</a:tableStyleId>
              </a:tblPr>
              <a:tblGrid>
                <a:gridCol w="2520280">
                  <a:extLst>
                    <a:ext uri="{9D8B030D-6E8A-4147-A177-3AD203B41FA5}">
                      <a16:colId xmlns:a16="http://schemas.microsoft.com/office/drawing/2014/main" val="20000"/>
                    </a:ext>
                  </a:extLst>
                </a:gridCol>
                <a:gridCol w="6831101">
                  <a:extLst>
                    <a:ext uri="{9D8B030D-6E8A-4147-A177-3AD203B41FA5}">
                      <a16:colId xmlns:a16="http://schemas.microsoft.com/office/drawing/2014/main" val="4045703550"/>
                    </a:ext>
                  </a:extLst>
                </a:gridCol>
              </a:tblGrid>
              <a:tr h="627891">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属性</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说明</a:t>
                      </a:r>
                      <a:endParaRPr lang="en-US" altLang="zh-CN" sz="1800" b="1" kern="100" dirty="0" smtClean="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73966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offsetParent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a:lnSpc>
                          <a:spcPct val="150000"/>
                        </a:lnSpc>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向上层查找最近的设置定位的父元素，或最近的</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table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td</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th</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body</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元素，返回找到的元素</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656016">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offsetLeft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获取元素相对其</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offsetParent</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元素左边界的偏移量</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65601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offsetTop</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获取元素相对其</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offsetParent</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元素上边界的偏移量</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65601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offsetWidth</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获取元素（包括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padding</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border</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和内容区域）宽度</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620646734"/>
                  </a:ext>
                </a:extLst>
              </a:tr>
              <a:tr h="65601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offsetHeight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获取元素（包括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padding</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border</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和内容区域）高度</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836965579"/>
                  </a:ext>
                </a:extLst>
              </a:tr>
            </a:tbl>
          </a:graphicData>
        </a:graphic>
      </p:graphicFrame>
    </p:spTree>
    <p:extLst>
      <p:ext uri="{BB962C8B-B14F-4D97-AF65-F5344CB8AC3E}">
        <p14:creationId xmlns:p14="http://schemas.microsoft.com/office/powerpoint/2010/main" val="3009631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获取元素的位置和大小</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a:extLst>
              <a:ext uri="{FF2B5EF4-FFF2-40B4-BE49-F238E27FC236}">
                <a16:creationId xmlns:a16="http://schemas.microsoft.com/office/drawing/2014/main" id="{017165D8-265A-4BEA-95DA-73DBCD31FA9D}"/>
              </a:ext>
            </a:extLst>
          </p:cNvPr>
          <p:cNvSpPr txBox="1"/>
          <p:nvPr/>
        </p:nvSpPr>
        <p:spPr>
          <a:xfrm>
            <a:off x="982638" y="1343734"/>
            <a:ext cx="10441160" cy="3947234"/>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offset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系列属性时的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注意事项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6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a:solidFill>
                  <a:srgbClr val="595959"/>
                </a:solidFill>
                <a:latin typeface="微软雅黑" panose="020B0503020204020204" pitchFamily="34" charset="-122"/>
                <a:ea typeface="微软雅黑" panose="020B0503020204020204" pitchFamily="34" charset="-122"/>
                <a:cs typeface="+mn-ea"/>
              </a:rPr>
              <a:t>offset</a:t>
            </a:r>
            <a:r>
              <a:rPr lang="zh-CN" altLang="en-US" sz="2000" dirty="0">
                <a:solidFill>
                  <a:srgbClr val="595959"/>
                </a:solidFill>
                <a:latin typeface="微软雅黑" panose="020B0503020204020204" pitchFamily="34" charset="-122"/>
                <a:ea typeface="微软雅黑" panose="020B0503020204020204" pitchFamily="34" charset="-122"/>
                <a:cs typeface="+mn-ea"/>
              </a:rPr>
              <a:t>系列属性都是</a:t>
            </a:r>
            <a:r>
              <a:rPr lang="zh-CN" altLang="en-US" sz="2000" dirty="0">
                <a:solidFill>
                  <a:srgbClr val="1369B3"/>
                </a:solidFill>
                <a:latin typeface="微软雅黑" panose="020B0503020204020204" pitchFamily="34" charset="-122"/>
                <a:ea typeface="微软雅黑" panose="020B0503020204020204" pitchFamily="34" charset="-122"/>
                <a:cs typeface="+mn-ea"/>
              </a:rPr>
              <a:t>只读</a:t>
            </a:r>
            <a:r>
              <a:rPr lang="zh-CN" altLang="en-US" sz="2000" dirty="0">
                <a:solidFill>
                  <a:srgbClr val="595959"/>
                </a:solidFill>
                <a:latin typeface="微软雅黑" panose="020B0503020204020204" pitchFamily="34" charset="-122"/>
                <a:ea typeface="微软雅黑" panose="020B0503020204020204" pitchFamily="34" charset="-122"/>
                <a:cs typeface="+mn-ea"/>
              </a:rPr>
              <a:t>的，获取结果</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数字型像素值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定位</a:t>
            </a:r>
            <a:r>
              <a:rPr lang="zh-CN" altLang="en-US" sz="2000" dirty="0">
                <a:solidFill>
                  <a:srgbClr val="595959"/>
                </a:solidFill>
                <a:latin typeface="微软雅黑" panose="020B0503020204020204" pitchFamily="34" charset="-122"/>
                <a:ea typeface="微软雅黑" panose="020B0503020204020204" pitchFamily="34" charset="-122"/>
                <a:cs typeface="+mn-ea"/>
              </a:rPr>
              <a:t>是指元素的样式中设置了</a:t>
            </a:r>
            <a:r>
              <a:rPr lang="en-US" altLang="zh-CN" sz="2000" dirty="0">
                <a:solidFill>
                  <a:srgbClr val="1369B3"/>
                </a:solidFill>
                <a:latin typeface="微软雅黑" panose="020B0503020204020204" pitchFamily="34" charset="-122"/>
                <a:ea typeface="微软雅黑" panose="020B0503020204020204" pitchFamily="34" charset="-122"/>
                <a:cs typeface="+mn-ea"/>
              </a:rPr>
              <a:t>position</a:t>
            </a:r>
            <a:r>
              <a:rPr lang="zh-CN" altLang="en-US" sz="2000" dirty="0">
                <a:solidFill>
                  <a:srgbClr val="1369B3"/>
                </a:solidFill>
                <a:latin typeface="微软雅黑" panose="020B0503020204020204" pitchFamily="34" charset="-122"/>
                <a:ea typeface="微软雅黑" panose="020B0503020204020204" pitchFamily="34" charset="-122"/>
                <a:cs typeface="+mn-ea"/>
              </a:rPr>
              <a:t>定位</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offsetParent</a:t>
            </a:r>
            <a:r>
              <a:rPr lang="zh-CN" altLang="en-US" sz="2000" dirty="0">
                <a:solidFill>
                  <a:srgbClr val="595959"/>
                </a:solidFill>
                <a:latin typeface="微软雅黑" panose="020B0503020204020204" pitchFamily="34" charset="-122"/>
                <a:ea typeface="微软雅黑" panose="020B0503020204020204" pitchFamily="34" charset="-122"/>
                <a:cs typeface="+mn-ea"/>
              </a:rPr>
              <a:t>在查找父元素时，如果父元素</a:t>
            </a:r>
            <a:r>
              <a:rPr lang="zh-CN" altLang="en-US" sz="2000" dirty="0">
                <a:solidFill>
                  <a:srgbClr val="1369B3"/>
                </a:solidFill>
                <a:latin typeface="微软雅黑" panose="020B0503020204020204" pitchFamily="34" charset="-122"/>
                <a:ea typeface="微软雅黑" panose="020B0503020204020204" pitchFamily="34" charset="-122"/>
                <a:cs typeface="+mn-ea"/>
              </a:rPr>
              <a:t>没有设置定位</a:t>
            </a:r>
            <a:r>
              <a:rPr lang="zh-CN" altLang="en-US" sz="2000" dirty="0">
                <a:solidFill>
                  <a:srgbClr val="595959"/>
                </a:solidFill>
                <a:latin typeface="微软雅黑" panose="020B0503020204020204" pitchFamily="34" charset="-122"/>
                <a:ea typeface="微软雅黑" panose="020B0503020204020204" pitchFamily="34" charset="-122"/>
                <a:cs typeface="+mn-ea"/>
              </a:rPr>
              <a:t>，则继续</a:t>
            </a:r>
            <a:r>
              <a:rPr lang="zh-CN" altLang="en-US" sz="2000" dirty="0">
                <a:solidFill>
                  <a:srgbClr val="1369B3"/>
                </a:solidFill>
                <a:latin typeface="微软雅黑" panose="020B0503020204020204" pitchFamily="34" charset="-122"/>
                <a:ea typeface="微软雅黑" panose="020B0503020204020204" pitchFamily="34" charset="-122"/>
                <a:cs typeface="+mn-ea"/>
              </a:rPr>
              <a:t>向上层</a:t>
            </a:r>
            <a:r>
              <a:rPr lang="zh-CN" altLang="en-US" sz="2000" dirty="0">
                <a:solidFill>
                  <a:srgbClr val="595959"/>
                </a:solidFill>
                <a:latin typeface="微软雅黑" panose="020B0503020204020204" pitchFamily="34" charset="-122"/>
                <a:ea typeface="微软雅黑" panose="020B0503020204020204" pitchFamily="34" charset="-122"/>
                <a:cs typeface="+mn-ea"/>
              </a:rPr>
              <a:t>查找祖先元素</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Chrome</a:t>
            </a:r>
            <a:r>
              <a:rPr lang="zh-CN" altLang="en-US" sz="2000" dirty="0">
                <a:solidFill>
                  <a:srgbClr val="595959"/>
                </a:solidFill>
                <a:latin typeface="微软雅黑" panose="020B0503020204020204" pitchFamily="34" charset="-122"/>
                <a:ea typeface="微软雅黑" panose="020B0503020204020204" pitchFamily="34" charset="-122"/>
                <a:cs typeface="+mn-ea"/>
              </a:rPr>
              <a:t>浏览器中，如果</a:t>
            </a:r>
            <a:r>
              <a:rPr lang="zh-CN" altLang="en-US" sz="2000" dirty="0">
                <a:solidFill>
                  <a:srgbClr val="1369B3"/>
                </a:solidFill>
                <a:latin typeface="微软雅黑" panose="020B0503020204020204" pitchFamily="34" charset="-122"/>
                <a:ea typeface="微软雅黑" panose="020B0503020204020204" pitchFamily="34" charset="-122"/>
                <a:cs typeface="+mn-ea"/>
              </a:rPr>
              <a:t>一个元素被隐藏</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display</a:t>
            </a:r>
            <a:r>
              <a:rPr lang="zh-CN" altLang="en-US" sz="2000" dirty="0">
                <a:solidFill>
                  <a:srgbClr val="595959"/>
                </a:solidFill>
                <a:latin typeface="微软雅黑" panose="020B0503020204020204" pitchFamily="34" charset="-122"/>
                <a:ea typeface="微软雅黑" panose="020B0503020204020204" pitchFamily="34" charset="-122"/>
                <a:cs typeface="+mn-ea"/>
              </a:rPr>
              <a:t>为</a:t>
            </a:r>
            <a:r>
              <a:rPr lang="en-US" altLang="zh-CN" sz="2000" dirty="0">
                <a:solidFill>
                  <a:srgbClr val="595959"/>
                </a:solidFill>
                <a:latin typeface="微软雅黑" panose="020B0503020204020204" pitchFamily="34" charset="-122"/>
                <a:ea typeface="微软雅黑" panose="020B0503020204020204" pitchFamily="34" charset="-122"/>
                <a:cs typeface="+mn-ea"/>
              </a:rPr>
              <a:t>none</a:t>
            </a:r>
            <a:r>
              <a:rPr lang="zh-CN" altLang="en-US" sz="2000" dirty="0">
                <a:solidFill>
                  <a:srgbClr val="595959"/>
                </a:solidFill>
                <a:latin typeface="微软雅黑" panose="020B0503020204020204" pitchFamily="34" charset="-122"/>
                <a:ea typeface="微软雅黑" panose="020B0503020204020204" pitchFamily="34" charset="-122"/>
                <a:cs typeface="+mn-ea"/>
              </a:rPr>
              <a:t>），或其</a:t>
            </a:r>
            <a:r>
              <a:rPr lang="zh-CN" altLang="en-US" sz="2000" dirty="0">
                <a:solidFill>
                  <a:srgbClr val="1369B3"/>
                </a:solidFill>
                <a:latin typeface="微软雅黑" panose="020B0503020204020204" pitchFamily="34" charset="-122"/>
                <a:ea typeface="微软雅黑" panose="020B0503020204020204" pitchFamily="34" charset="-122"/>
                <a:cs typeface="+mn-ea"/>
              </a:rPr>
              <a:t>祖先元素被隐藏</a:t>
            </a:r>
            <a:r>
              <a:rPr lang="zh-CN" altLang="en-US" sz="2000" dirty="0">
                <a:solidFill>
                  <a:srgbClr val="595959"/>
                </a:solidFill>
                <a:latin typeface="微软雅黑" panose="020B0503020204020204" pitchFamily="34" charset="-122"/>
                <a:ea typeface="微软雅黑" panose="020B0503020204020204" pitchFamily="34" charset="-122"/>
                <a:cs typeface="+mn-ea"/>
              </a:rPr>
              <a:t>，或</a:t>
            </a:r>
            <a:r>
              <a:rPr lang="zh-CN" altLang="en-US" sz="2000" dirty="0">
                <a:solidFill>
                  <a:srgbClr val="1369B3"/>
                </a:solidFill>
                <a:latin typeface="微软雅黑" panose="020B0503020204020204" pitchFamily="34" charset="-122"/>
                <a:ea typeface="微软雅黑" panose="020B0503020204020204" pitchFamily="34" charset="-122"/>
                <a:cs typeface="+mn-ea"/>
              </a:rPr>
              <a:t>元素的</a:t>
            </a:r>
            <a:r>
              <a:rPr lang="en-US" altLang="zh-CN" sz="2000" dirty="0">
                <a:solidFill>
                  <a:srgbClr val="1369B3"/>
                </a:solidFill>
                <a:latin typeface="微软雅黑" panose="020B0503020204020204" pitchFamily="34" charset="-122"/>
                <a:ea typeface="微软雅黑" panose="020B0503020204020204" pitchFamily="34" charset="-122"/>
                <a:cs typeface="+mn-ea"/>
              </a:rPr>
              <a:t>position</a:t>
            </a:r>
            <a:r>
              <a:rPr lang="zh-CN" altLang="en-US" sz="2000" dirty="0">
                <a:solidFill>
                  <a:srgbClr val="1369B3"/>
                </a:solidFill>
                <a:latin typeface="微软雅黑" panose="020B0503020204020204" pitchFamily="34" charset="-122"/>
                <a:ea typeface="微软雅黑" panose="020B0503020204020204" pitchFamily="34" charset="-122"/>
                <a:cs typeface="+mn-ea"/>
              </a:rPr>
              <a:t>被设为</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fixed</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，则</a:t>
            </a:r>
            <a:r>
              <a:rPr lang="en-US" altLang="zh-CN" sz="2000" dirty="0" err="1">
                <a:solidFill>
                  <a:srgbClr val="595959"/>
                </a:solidFill>
                <a:latin typeface="微软雅黑" panose="020B0503020204020204" pitchFamily="34" charset="-122"/>
                <a:ea typeface="微软雅黑" panose="020B0503020204020204" pitchFamily="34" charset="-122"/>
                <a:cs typeface="+mn-ea"/>
              </a:rPr>
              <a:t>offsetParent</a:t>
            </a:r>
            <a:r>
              <a:rPr lang="zh-CN" altLang="en-US" sz="2000" dirty="0">
                <a:solidFill>
                  <a:srgbClr val="595959"/>
                </a:solidFill>
                <a:latin typeface="微软雅黑" panose="020B0503020204020204" pitchFamily="34" charset="-122"/>
                <a:ea typeface="微软雅黑" panose="020B0503020204020204" pitchFamily="34" charset="-122"/>
                <a:cs typeface="+mn-ea"/>
              </a:rPr>
              <a:t>属性返回</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null</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4149208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4983480"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掌握如何</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获取元素的可视区域</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a:t>
            </a:r>
            <a:r>
              <a:rPr lang="en-US" altLang="zh-CN"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client</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系列</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属性进行获取</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获取元素的可视区域</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30774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17165D8-265A-4BEA-95DA-73DBCD31FA9D}"/>
              </a:ext>
            </a:extLst>
          </p:cNvPr>
          <p:cNvSpPr txBox="1"/>
          <p:nvPr/>
        </p:nvSpPr>
        <p:spPr>
          <a:xfrm>
            <a:off x="1054646" y="1053530"/>
            <a:ext cx="10441160"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通过</a:t>
            </a:r>
            <a:r>
              <a:rPr lang="en-US" altLang="zh-CN" sz="2000" dirty="0">
                <a:solidFill>
                  <a:srgbClr val="1369B3"/>
                </a:solidFill>
                <a:latin typeface="微软雅黑" panose="020B0503020204020204" pitchFamily="34" charset="-122"/>
                <a:ea typeface="微软雅黑" panose="020B0503020204020204" pitchFamily="34" charset="-122"/>
                <a:cs typeface="+mn-ea"/>
              </a:rPr>
              <a:t>client</a:t>
            </a:r>
            <a:r>
              <a:rPr lang="zh-CN" altLang="en-US" sz="2000" dirty="0">
                <a:solidFill>
                  <a:srgbClr val="1369B3"/>
                </a:solidFill>
                <a:latin typeface="微软雅黑" panose="020B0503020204020204" pitchFamily="34" charset="-122"/>
                <a:ea typeface="微软雅黑" panose="020B0503020204020204" pitchFamily="34" charset="-122"/>
                <a:cs typeface="+mn-ea"/>
              </a:rPr>
              <a:t>系列</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可以获取元素的</a:t>
            </a:r>
            <a:r>
              <a:rPr lang="zh-CN" altLang="en-US" sz="2000" dirty="0">
                <a:solidFill>
                  <a:srgbClr val="1369B3"/>
                </a:solidFill>
                <a:latin typeface="微软雅黑" panose="020B0503020204020204" pitchFamily="34" charset="-122"/>
                <a:ea typeface="微软雅黑" panose="020B0503020204020204" pitchFamily="34" charset="-122"/>
                <a:cs typeface="+mn-ea"/>
              </a:rPr>
              <a:t>可视区域</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9" name="表格 8">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970031091"/>
              </p:ext>
            </p:extLst>
          </p:nvPr>
        </p:nvGraphicFramePr>
        <p:xfrm>
          <a:off x="1198662" y="1845618"/>
          <a:ext cx="10009112" cy="3176473"/>
        </p:xfrm>
        <a:graphic>
          <a:graphicData uri="http://schemas.openxmlformats.org/drawingml/2006/table">
            <a:tbl>
              <a:tblPr>
                <a:tableStyleId>{7DF18680-E054-41AD-8BC1-D1AEF772440D}</a:tableStyleId>
              </a:tblPr>
              <a:tblGrid>
                <a:gridCol w="2169807">
                  <a:extLst>
                    <a:ext uri="{9D8B030D-6E8A-4147-A177-3AD203B41FA5}">
                      <a16:colId xmlns:a16="http://schemas.microsoft.com/office/drawing/2014/main" val="20000"/>
                    </a:ext>
                  </a:extLst>
                </a:gridCol>
                <a:gridCol w="7839305">
                  <a:extLst>
                    <a:ext uri="{9D8B030D-6E8A-4147-A177-3AD203B41FA5}">
                      <a16:colId xmlns:a16="http://schemas.microsoft.com/office/drawing/2014/main" val="4045703550"/>
                    </a:ext>
                  </a:extLst>
                </a:gridCol>
              </a:tblGrid>
              <a:tr h="504055">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属性</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说明</a:t>
                      </a:r>
                      <a:endParaRPr lang="en-US" altLang="zh-CN" sz="1800" b="1" kern="100" dirty="0" smtClean="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50405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clientLeft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获取元素左边框的大小</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576064">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clientTop</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获取元素上边框的大小</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796149">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clientWidth</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lnSpc>
                          <a:spcPct val="150000"/>
                        </a:lnSpc>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获取元素的宽度，包括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padding</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，不包括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border</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margin</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和垂直滚动条</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796149">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clientHeight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lnSpc>
                          <a:spcPct val="150000"/>
                        </a:lnSpc>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获取元素的高度，包括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padding</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，不包括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border</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margin</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和水平滚动条</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620646734"/>
                  </a:ext>
                </a:extLst>
              </a:tr>
            </a:tbl>
          </a:graphicData>
        </a:graphic>
      </p:graphicFrame>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获取元素的可视区域</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781075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645818"/>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zh-CN" altLang="en-US"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节点的属性</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zh-CN" altLang="en-US"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节点的基本属性</a:t>
            </a:r>
            <a:endParaRPr lang="zh-CN" altLang="en-US" dirty="0">
              <a:solidFill>
                <a:srgbClr val="1369B2"/>
              </a:solidFill>
              <a:latin typeface="微软雅黑" panose="020B0503020204020204" pitchFamily="34" charset="-122"/>
              <a:ea typeface="微软雅黑" panose="020B0503020204020204" pitchFamily="34" charset="-122"/>
              <a:cs typeface="+mn-ea"/>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7.1.1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节点的属性</a:t>
            </a:r>
          </a:p>
        </p:txBody>
      </p:sp>
    </p:spTree>
    <p:extLst>
      <p:ext uri="{BB962C8B-B14F-4D97-AF65-F5344CB8AC3E}">
        <p14:creationId xmlns:p14="http://schemas.microsoft.com/office/powerpoint/2010/main" val="550711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17165D8-265A-4BEA-95DA-73DBCD31FA9D}"/>
              </a:ext>
            </a:extLst>
          </p:cNvPr>
          <p:cNvSpPr txBox="1"/>
          <p:nvPr/>
        </p:nvSpPr>
        <p:spPr>
          <a:xfrm>
            <a:off x="1143690" y="1485578"/>
            <a:ext cx="10064084" cy="2631490"/>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client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系列属性</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时的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注意事项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Clr>
                <a:srgbClr val="595959"/>
              </a:buClr>
              <a:buFont typeface="Wingdings" panose="05000000000000000000" pitchFamily="2" charset="2"/>
              <a:buChar char="l"/>
            </a:pPr>
            <a:r>
              <a:rPr lang="en-US" altLang="zh-CN" sz="2000" dirty="0">
                <a:solidFill>
                  <a:srgbClr val="1369B3"/>
                </a:solidFill>
                <a:latin typeface="微软雅黑" panose="020B0503020204020204" pitchFamily="34" charset="-122"/>
                <a:ea typeface="微软雅黑" panose="020B0503020204020204" pitchFamily="34" charset="-122"/>
                <a:cs typeface="+mn-ea"/>
              </a:rPr>
              <a:t>client</a:t>
            </a:r>
            <a:r>
              <a:rPr lang="zh-CN" altLang="en-US" sz="2000" dirty="0">
                <a:solidFill>
                  <a:srgbClr val="1369B3"/>
                </a:solidFill>
                <a:latin typeface="微软雅黑" panose="020B0503020204020204" pitchFamily="34" charset="-122"/>
                <a:ea typeface="微软雅黑" panose="020B0503020204020204" pitchFamily="34" charset="-122"/>
                <a:cs typeface="+mn-ea"/>
              </a:rPr>
              <a:t>系列属性</a:t>
            </a:r>
            <a:r>
              <a:rPr lang="zh-CN" altLang="en-US" sz="2000" dirty="0">
                <a:solidFill>
                  <a:srgbClr val="595959"/>
                </a:solidFill>
                <a:latin typeface="微软雅黑" panose="020B0503020204020204" pitchFamily="34" charset="-122"/>
                <a:ea typeface="微软雅黑" panose="020B0503020204020204" pitchFamily="34" charset="-122"/>
                <a:cs typeface="+mn-ea"/>
              </a:rPr>
              <a:t>都是</a:t>
            </a:r>
            <a:r>
              <a:rPr lang="zh-CN" altLang="en-US" sz="2000" dirty="0">
                <a:solidFill>
                  <a:srgbClr val="1369B3"/>
                </a:solidFill>
                <a:latin typeface="微软雅黑" panose="020B0503020204020204" pitchFamily="34" charset="-122"/>
                <a:ea typeface="微软雅黑" panose="020B0503020204020204" pitchFamily="34" charset="-122"/>
                <a:cs typeface="+mn-ea"/>
              </a:rPr>
              <a:t>只读</a:t>
            </a:r>
            <a:r>
              <a:rPr lang="zh-CN" altLang="en-US" sz="2000" dirty="0">
                <a:solidFill>
                  <a:srgbClr val="595959"/>
                </a:solidFill>
                <a:latin typeface="微软雅黑" panose="020B0503020204020204" pitchFamily="34" charset="-122"/>
                <a:ea typeface="微软雅黑" panose="020B0503020204020204" pitchFamily="34" charset="-122"/>
                <a:cs typeface="+mn-ea"/>
              </a:rPr>
              <a:t>的，获取结果</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a:t>
            </a:r>
            <a:r>
              <a:rPr lang="zh-CN" altLang="en-US" sz="2000" dirty="0">
                <a:solidFill>
                  <a:srgbClr val="1369B3"/>
                </a:solidFill>
                <a:latin typeface="微软雅黑" panose="020B0503020204020204" pitchFamily="34" charset="-122"/>
                <a:ea typeface="微软雅黑" panose="020B0503020204020204" pitchFamily="34" charset="-122"/>
                <a:cs typeface="+mn-ea"/>
              </a:rPr>
              <a:t>数字型像素</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当内容区域</a:t>
            </a:r>
            <a:r>
              <a:rPr lang="zh-CN" altLang="en-US" sz="2000" dirty="0">
                <a:solidFill>
                  <a:srgbClr val="1369B3"/>
                </a:solidFill>
                <a:latin typeface="微软雅黑" panose="020B0503020204020204" pitchFamily="34" charset="-122"/>
                <a:ea typeface="微软雅黑" panose="020B0503020204020204" pitchFamily="34" charset="-122"/>
                <a:cs typeface="+mn-ea"/>
              </a:rPr>
              <a:t>超出容器大小</a:t>
            </a:r>
            <a:r>
              <a:rPr lang="zh-CN" altLang="en-US" sz="2000" dirty="0">
                <a:solidFill>
                  <a:srgbClr val="595959"/>
                </a:solidFill>
                <a:latin typeface="微软雅黑" panose="020B0503020204020204" pitchFamily="34" charset="-122"/>
                <a:ea typeface="微软雅黑" panose="020B0503020204020204" pitchFamily="34" charset="-122"/>
                <a:cs typeface="+mn-ea"/>
              </a:rPr>
              <a:t>时，</a:t>
            </a:r>
            <a:r>
              <a:rPr lang="en-US" altLang="zh-CN" sz="2000" dirty="0" err="1">
                <a:solidFill>
                  <a:srgbClr val="1369B3"/>
                </a:solidFill>
                <a:latin typeface="微软雅黑" panose="020B0503020204020204" pitchFamily="34" charset="-122"/>
                <a:ea typeface="微软雅黑" panose="020B0503020204020204" pitchFamily="34" charset="-122"/>
                <a:cs typeface="+mn-ea"/>
              </a:rPr>
              <a:t>clientWidth</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clientHeight</a:t>
            </a:r>
            <a:r>
              <a:rPr lang="zh-CN" altLang="en-US" sz="2000" dirty="0">
                <a:solidFill>
                  <a:srgbClr val="595959"/>
                </a:solidFill>
                <a:latin typeface="微软雅黑" panose="020B0503020204020204" pitchFamily="34" charset="-122"/>
                <a:ea typeface="微软雅黑" panose="020B0503020204020204" pitchFamily="34" charset="-122"/>
                <a:cs typeface="+mn-ea"/>
              </a:rPr>
              <a:t>属性仍然按照</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CSS</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中设置的宽度、高度和</a:t>
            </a:r>
            <a:r>
              <a:rPr lang="en-US" altLang="zh-CN" sz="2000" dirty="0">
                <a:solidFill>
                  <a:srgbClr val="595959"/>
                </a:solidFill>
                <a:latin typeface="微软雅黑" panose="020B0503020204020204" pitchFamily="34" charset="-122"/>
                <a:ea typeface="微软雅黑" panose="020B0503020204020204" pitchFamily="34" charset="-122"/>
                <a:cs typeface="+mn-ea"/>
              </a:rPr>
              <a:t>padding</a:t>
            </a:r>
            <a:r>
              <a:rPr lang="zh-CN" altLang="en-US" sz="2000" dirty="0">
                <a:solidFill>
                  <a:srgbClr val="595959"/>
                </a:solidFill>
                <a:latin typeface="微软雅黑" panose="020B0503020204020204" pitchFamily="34" charset="-122"/>
                <a:ea typeface="微软雅黑" panose="020B0503020204020204" pitchFamily="34" charset="-122"/>
                <a:cs typeface="+mn-ea"/>
              </a:rPr>
              <a:t>来</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计算。</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4"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获取元素的可视区域</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36500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4983480"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元素的滚动操作</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通过</a:t>
            </a:r>
            <a:r>
              <a:rPr lang="en-US" altLang="zh-CN"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scroll</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系列属性实现元素滚动</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元素的滚动操作</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25139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17165D8-265A-4BEA-95DA-73DBCD31FA9D}"/>
              </a:ext>
            </a:extLst>
          </p:cNvPr>
          <p:cNvSpPr txBox="1"/>
          <p:nvPr/>
        </p:nvSpPr>
        <p:spPr>
          <a:xfrm>
            <a:off x="1054646" y="1075596"/>
            <a:ext cx="10441160"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通过</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scroll</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系列属性</a:t>
            </a:r>
            <a:r>
              <a:rPr lang="zh-CN" altLang="en-US" sz="2000" dirty="0">
                <a:solidFill>
                  <a:srgbClr val="595959"/>
                </a:solidFill>
                <a:latin typeface="微软雅黑" panose="020B0503020204020204" pitchFamily="34" charset="-122"/>
                <a:ea typeface="微软雅黑" panose="020B0503020204020204" pitchFamily="34" charset="-122"/>
                <a:cs typeface="+mn-ea"/>
              </a:rPr>
              <a:t>可以实现元素</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滚动操作</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9" name="表格 8">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13603783"/>
              </p:ext>
            </p:extLst>
          </p:nvPr>
        </p:nvGraphicFramePr>
        <p:xfrm>
          <a:off x="1414686" y="1917626"/>
          <a:ext cx="9351381" cy="3335605"/>
        </p:xfrm>
        <a:graphic>
          <a:graphicData uri="http://schemas.openxmlformats.org/drawingml/2006/table">
            <a:tbl>
              <a:tblPr>
                <a:tableStyleId>{7DF18680-E054-41AD-8BC1-D1AEF772440D}</a:tableStyleId>
              </a:tblPr>
              <a:tblGrid>
                <a:gridCol w="2520280">
                  <a:extLst>
                    <a:ext uri="{9D8B030D-6E8A-4147-A177-3AD203B41FA5}">
                      <a16:colId xmlns:a16="http://schemas.microsoft.com/office/drawing/2014/main" val="20000"/>
                    </a:ext>
                  </a:extLst>
                </a:gridCol>
                <a:gridCol w="6831101">
                  <a:extLst>
                    <a:ext uri="{9D8B030D-6E8A-4147-A177-3AD203B41FA5}">
                      <a16:colId xmlns:a16="http://schemas.microsoft.com/office/drawing/2014/main" val="4045703550"/>
                    </a:ext>
                  </a:extLst>
                </a:gridCol>
              </a:tblGrid>
              <a:tr h="627891">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属性</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说明</a:t>
                      </a:r>
                      <a:endParaRPr lang="en-US" altLang="zh-CN" sz="1800" b="1" kern="100" dirty="0" smtClean="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73966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scrollLeft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获取或设置元素被“卷去”的左侧距离</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656016">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scrollTop</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获取或设置元素被“卷去”的上方距离</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65601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scrollWidth</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获取元素内容的完整宽度，不含边框</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65601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scrollHeight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获取元素内容的完整高度，不含边框</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620646734"/>
                  </a:ext>
                </a:extLst>
              </a:tr>
            </a:tbl>
          </a:graphicData>
        </a:graphic>
      </p:graphicFrame>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元素的滚动操作</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2825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17165D8-265A-4BEA-95DA-73DBCD31FA9D}"/>
              </a:ext>
            </a:extLst>
          </p:cNvPr>
          <p:cNvSpPr txBox="1"/>
          <p:nvPr/>
        </p:nvSpPr>
        <p:spPr>
          <a:xfrm>
            <a:off x="1054646" y="1287552"/>
            <a:ext cx="10441160" cy="2862322"/>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scroll</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系列属性时的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注意事项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scroll</a:t>
            </a:r>
            <a:r>
              <a:rPr lang="zh-CN" altLang="en-US" sz="2000" dirty="0">
                <a:solidFill>
                  <a:srgbClr val="595959"/>
                </a:solidFill>
                <a:latin typeface="微软雅黑" panose="020B0503020204020204" pitchFamily="34" charset="-122"/>
                <a:ea typeface="微软雅黑" panose="020B0503020204020204" pitchFamily="34" charset="-122"/>
                <a:cs typeface="+mn-ea"/>
              </a:rPr>
              <a:t>系列属性的获取结果</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a:t>
            </a:r>
            <a:r>
              <a:rPr lang="zh-CN" altLang="en-US" sz="2000" dirty="0">
                <a:solidFill>
                  <a:srgbClr val="1369B3"/>
                </a:solidFill>
                <a:latin typeface="微软雅黑" panose="020B0503020204020204" pitchFamily="34" charset="-122"/>
                <a:ea typeface="微软雅黑" panose="020B0503020204020204" pitchFamily="34" charset="-122"/>
                <a:cs typeface="+mn-ea"/>
              </a:rPr>
              <a:t>数字型像素</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scrollWidth</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595959"/>
                </a:solidFill>
                <a:latin typeface="微软雅黑" panose="020B0503020204020204" pitchFamily="34" charset="-122"/>
                <a:ea typeface="微软雅黑" panose="020B0503020204020204" pitchFamily="34" charset="-122"/>
                <a:cs typeface="+mn-ea"/>
              </a:rPr>
              <a:t>scrollHeight</a:t>
            </a:r>
            <a:r>
              <a:rPr lang="zh-CN" altLang="en-US" sz="2000" dirty="0">
                <a:solidFill>
                  <a:srgbClr val="595959"/>
                </a:solidFill>
                <a:latin typeface="微软雅黑" panose="020B0503020204020204" pitchFamily="34" charset="-122"/>
                <a:ea typeface="微软雅黑" panose="020B0503020204020204" pitchFamily="34" charset="-122"/>
                <a:cs typeface="+mn-ea"/>
              </a:rPr>
              <a:t>属性是</a:t>
            </a:r>
            <a:r>
              <a:rPr lang="zh-CN" altLang="en-US" sz="2000" dirty="0">
                <a:solidFill>
                  <a:srgbClr val="1369B3"/>
                </a:solidFill>
                <a:latin typeface="微软雅黑" panose="020B0503020204020204" pitchFamily="34" charset="-122"/>
                <a:ea typeface="微软雅黑" panose="020B0503020204020204" pitchFamily="34" charset="-122"/>
                <a:cs typeface="+mn-ea"/>
              </a:rPr>
              <a:t>只读</a:t>
            </a:r>
            <a:r>
              <a:rPr lang="zh-CN" altLang="en-US" sz="2000" dirty="0">
                <a:solidFill>
                  <a:srgbClr val="595959"/>
                </a:solidFill>
                <a:latin typeface="微软雅黑" panose="020B0503020204020204" pitchFamily="34" charset="-122"/>
                <a:ea typeface="微软雅黑" panose="020B0503020204020204" pitchFamily="34" charset="-122"/>
                <a:cs typeface="+mn-ea"/>
              </a:rPr>
              <a:t>属性，不能</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修改。</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scrollLeft</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595959"/>
                </a:solidFill>
                <a:latin typeface="微软雅黑" panose="020B0503020204020204" pitchFamily="34" charset="-122"/>
                <a:ea typeface="微软雅黑" panose="020B0503020204020204" pitchFamily="34" charset="-122"/>
                <a:cs typeface="+mn-ea"/>
              </a:rPr>
              <a:t>scrollTop</a:t>
            </a:r>
            <a:r>
              <a:rPr lang="zh-CN" altLang="en-US" sz="2000" dirty="0">
                <a:solidFill>
                  <a:srgbClr val="595959"/>
                </a:solidFill>
                <a:latin typeface="微软雅黑" panose="020B0503020204020204" pitchFamily="34" charset="-122"/>
                <a:ea typeface="微软雅黑" panose="020B0503020204020204" pitchFamily="34" charset="-122"/>
                <a:cs typeface="+mn-ea"/>
              </a:rPr>
              <a:t>属性</a:t>
            </a:r>
            <a:r>
              <a:rPr lang="zh-CN" altLang="en-US" sz="2000" dirty="0">
                <a:solidFill>
                  <a:srgbClr val="1369B3"/>
                </a:solidFill>
                <a:latin typeface="微软雅黑" panose="020B0503020204020204" pitchFamily="34" charset="-122"/>
                <a:ea typeface="微软雅黑" panose="020B0503020204020204" pitchFamily="34" charset="-122"/>
                <a:cs typeface="+mn-ea"/>
              </a:rPr>
              <a:t>允许</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修改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元素的滚动操作</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980810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4" y="3576722"/>
            <a:ext cx="5391809"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掌握如何</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获取鼠标指针位置</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通过事件</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对象中的</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鼠标位置</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属性</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来获取</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7.6.4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获取鼠标指针位置</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237934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17165D8-265A-4BEA-95DA-73DBCD31FA9D}"/>
              </a:ext>
            </a:extLst>
          </p:cNvPr>
          <p:cNvSpPr txBox="1"/>
          <p:nvPr/>
        </p:nvSpPr>
        <p:spPr>
          <a:xfrm>
            <a:off x="1054646" y="1053530"/>
            <a:ext cx="10441160" cy="499624"/>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当鼠标事件</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触发</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后，若要获取鼠标的位置信息，可以通过事件对象中的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鼠标位置属性</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获取。</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9" name="表格 8">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336437271"/>
              </p:ext>
            </p:extLst>
          </p:nvPr>
        </p:nvGraphicFramePr>
        <p:xfrm>
          <a:off x="1640369" y="1917626"/>
          <a:ext cx="9351381" cy="4104457"/>
        </p:xfrm>
        <a:graphic>
          <a:graphicData uri="http://schemas.openxmlformats.org/drawingml/2006/table">
            <a:tbl>
              <a:tblPr>
                <a:tableStyleId>{7DF18680-E054-41AD-8BC1-D1AEF772440D}</a:tableStyleId>
              </a:tblPr>
              <a:tblGrid>
                <a:gridCol w="2520280">
                  <a:extLst>
                    <a:ext uri="{9D8B030D-6E8A-4147-A177-3AD203B41FA5}">
                      <a16:colId xmlns:a16="http://schemas.microsoft.com/office/drawing/2014/main" val="20000"/>
                    </a:ext>
                  </a:extLst>
                </a:gridCol>
                <a:gridCol w="6831101">
                  <a:extLst>
                    <a:ext uri="{9D8B030D-6E8A-4147-A177-3AD203B41FA5}">
                      <a16:colId xmlns:a16="http://schemas.microsoft.com/office/drawing/2014/main" val="4045703550"/>
                    </a:ext>
                  </a:extLst>
                </a:gridCol>
              </a:tblGrid>
              <a:tr h="554508">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属性</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说明</a:t>
                      </a:r>
                      <a:endParaRPr lang="en-US" altLang="zh-CN" sz="1800" b="1" kern="100" dirty="0" smtClean="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653219">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clientX</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鼠标指针位于浏览器窗口中页面可视区的水平坐标</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579346">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clientY</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鼠标指针位于浏览器窗口中页面可视区的垂直坐标</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5793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pageX</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鼠标指针位于文档的水平坐标，早期版本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IE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浏览器不支持</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5793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pageY</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鼠标指针位于文档的垂直坐标，早期版本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IE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浏览器不支持</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620646734"/>
                  </a:ext>
                </a:extLst>
              </a:tr>
              <a:tr h="5793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screenX</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鼠标指针位于屏幕的水平坐标</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05020124"/>
                  </a:ext>
                </a:extLst>
              </a:tr>
              <a:tr h="5793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screenY</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algn="l" defTabSz="1219200" rtl="0" eaLnBrk="1" latinLnBrk="0" hangingPunct="1"/>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鼠标指针位于屏幕的垂直坐标</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933174260"/>
                  </a:ext>
                </a:extLst>
              </a:tr>
            </a:tbl>
          </a:graphicData>
        </a:graphic>
      </p:graphicFrame>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7.6.4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获取鼠标指针位置</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430044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17165D8-265A-4BEA-95DA-73DBCD31FA9D}"/>
              </a:ext>
            </a:extLst>
          </p:cNvPr>
          <p:cNvSpPr txBox="1"/>
          <p:nvPr/>
        </p:nvSpPr>
        <p:spPr>
          <a:xfrm>
            <a:off x="1054646" y="1269554"/>
            <a:ext cx="10441160" cy="3070071"/>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使用鼠标位置属性时的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注意事项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2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都是</a:t>
            </a:r>
            <a:r>
              <a:rPr lang="zh-CN" altLang="en-US" sz="2000" dirty="0">
                <a:solidFill>
                  <a:srgbClr val="1369B3"/>
                </a:solidFill>
                <a:latin typeface="微软雅黑" panose="020B0503020204020204" pitchFamily="34" charset="-122"/>
                <a:ea typeface="微软雅黑" panose="020B0503020204020204" pitchFamily="34" charset="-122"/>
                <a:cs typeface="+mn-ea"/>
              </a:rPr>
              <a:t>只读</a:t>
            </a:r>
            <a:r>
              <a:rPr lang="zh-CN" altLang="en-US" sz="2000" dirty="0">
                <a:solidFill>
                  <a:srgbClr val="595959"/>
                </a:solidFill>
                <a:latin typeface="微软雅黑" panose="020B0503020204020204" pitchFamily="34" charset="-122"/>
                <a:ea typeface="微软雅黑" panose="020B0503020204020204" pitchFamily="34" charset="-122"/>
                <a:cs typeface="+mn-ea"/>
              </a:rPr>
              <a:t>的，无法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修改。</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当</a:t>
            </a:r>
            <a:r>
              <a:rPr lang="zh-CN" altLang="en-US" sz="2000" dirty="0">
                <a:solidFill>
                  <a:srgbClr val="1369B3"/>
                </a:solidFill>
                <a:latin typeface="微软雅黑" panose="020B0503020204020204" pitchFamily="34" charset="-122"/>
                <a:ea typeface="微软雅黑" panose="020B0503020204020204" pitchFamily="34" charset="-122"/>
                <a:cs typeface="+mn-ea"/>
              </a:rPr>
              <a:t>鼠标指针</a:t>
            </a:r>
            <a:r>
              <a:rPr lang="zh-CN" altLang="en-US" sz="2000" dirty="0">
                <a:solidFill>
                  <a:srgbClr val="595959"/>
                </a:solidFill>
                <a:latin typeface="微软雅黑" panose="020B0503020204020204" pitchFamily="34" charset="-122"/>
                <a:ea typeface="微软雅黑" panose="020B0503020204020204" pitchFamily="34" charset="-122"/>
                <a:cs typeface="+mn-ea"/>
              </a:rPr>
              <a:t>放在网页上并且</a:t>
            </a:r>
            <a:r>
              <a:rPr lang="zh-CN" altLang="en-US" sz="2000" dirty="0">
                <a:solidFill>
                  <a:srgbClr val="1369B3"/>
                </a:solidFill>
                <a:latin typeface="微软雅黑" panose="020B0503020204020204" pitchFamily="34" charset="-122"/>
                <a:ea typeface="微软雅黑" panose="020B0503020204020204" pitchFamily="34" charset="-122"/>
                <a:cs typeface="+mn-ea"/>
              </a:rPr>
              <a:t>向下滚动</a:t>
            </a:r>
            <a:r>
              <a:rPr lang="zh-CN" altLang="en-US" sz="2000" dirty="0">
                <a:solidFill>
                  <a:srgbClr val="595959"/>
                </a:solidFill>
                <a:latin typeface="微软雅黑" panose="020B0503020204020204" pitchFamily="34" charset="-122"/>
                <a:ea typeface="微软雅黑" panose="020B0503020204020204" pitchFamily="34" charset="-122"/>
                <a:cs typeface="+mn-ea"/>
              </a:rPr>
              <a:t>页面时，</a:t>
            </a:r>
            <a:r>
              <a:rPr lang="en-US" altLang="zh-CN" sz="2000" dirty="0" err="1">
                <a:solidFill>
                  <a:srgbClr val="1369B3"/>
                </a:solidFill>
                <a:latin typeface="微软雅黑" panose="020B0503020204020204" pitchFamily="34" charset="-122"/>
                <a:ea typeface="微软雅黑" panose="020B0503020204020204" pitchFamily="34" charset="-122"/>
                <a:cs typeface="+mn-ea"/>
              </a:rPr>
              <a:t>clientX</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1369B3"/>
                </a:solidFill>
                <a:latin typeface="微软雅黑" panose="020B0503020204020204" pitchFamily="34" charset="-122"/>
                <a:ea typeface="微软雅黑" panose="020B0503020204020204" pitchFamily="34" charset="-122"/>
                <a:cs typeface="+mn-ea"/>
              </a:rPr>
              <a:t>clientY</a:t>
            </a:r>
            <a:r>
              <a:rPr lang="zh-CN" altLang="en-US" sz="2000" dirty="0">
                <a:solidFill>
                  <a:srgbClr val="595959"/>
                </a:solidFill>
                <a:latin typeface="微软雅黑" panose="020B0503020204020204" pitchFamily="34" charset="-122"/>
                <a:ea typeface="微软雅黑" panose="020B0503020204020204" pitchFamily="34" charset="-122"/>
                <a:cs typeface="+mn-ea"/>
              </a:rPr>
              <a:t>获取的结果不会随着页面滚动改变，而</a:t>
            </a:r>
            <a:r>
              <a:rPr lang="en-US" altLang="zh-CN" sz="2000" dirty="0" err="1">
                <a:solidFill>
                  <a:srgbClr val="1369B3"/>
                </a:solidFill>
                <a:latin typeface="微软雅黑" panose="020B0503020204020204" pitchFamily="34" charset="-122"/>
                <a:ea typeface="微软雅黑" panose="020B0503020204020204" pitchFamily="34" charset="-122"/>
                <a:cs typeface="+mn-ea"/>
              </a:rPr>
              <a:t>pageX</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1369B3"/>
                </a:solidFill>
                <a:latin typeface="微软雅黑" panose="020B0503020204020204" pitchFamily="34" charset="-122"/>
                <a:ea typeface="微软雅黑" panose="020B0503020204020204" pitchFamily="34" charset="-122"/>
                <a:cs typeface="+mn-ea"/>
              </a:rPr>
              <a:t>pageY</a:t>
            </a:r>
            <a:r>
              <a:rPr lang="zh-CN" altLang="en-US" sz="2000" dirty="0">
                <a:solidFill>
                  <a:srgbClr val="595959"/>
                </a:solidFill>
                <a:latin typeface="微软雅黑" panose="020B0503020204020204" pitchFamily="34" charset="-122"/>
                <a:ea typeface="微软雅黑" panose="020B0503020204020204" pitchFamily="34" charset="-122"/>
                <a:cs typeface="+mn-ea"/>
              </a:rPr>
              <a:t>会随着页面滚动改变，这是因为</a:t>
            </a:r>
            <a:r>
              <a:rPr lang="en-US" altLang="zh-CN" sz="2000" dirty="0" err="1">
                <a:solidFill>
                  <a:srgbClr val="1369B3"/>
                </a:solidFill>
                <a:latin typeface="微软雅黑" panose="020B0503020204020204" pitchFamily="34" charset="-122"/>
                <a:ea typeface="微软雅黑" panose="020B0503020204020204" pitchFamily="34" charset="-122"/>
                <a:cs typeface="+mn-ea"/>
              </a:rPr>
              <a:t>pageX</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1369B3"/>
                </a:solidFill>
                <a:latin typeface="微软雅黑" panose="020B0503020204020204" pitchFamily="34" charset="-122"/>
                <a:ea typeface="微软雅黑" panose="020B0503020204020204" pitchFamily="34" charset="-122"/>
                <a:cs typeface="+mn-ea"/>
              </a:rPr>
              <a:t>pageY</a:t>
            </a:r>
            <a:r>
              <a:rPr lang="zh-CN" altLang="en-US" sz="2000" dirty="0">
                <a:solidFill>
                  <a:srgbClr val="595959"/>
                </a:solidFill>
                <a:latin typeface="微软雅黑" panose="020B0503020204020204" pitchFamily="34" charset="-122"/>
                <a:ea typeface="微软雅黑" panose="020B0503020204020204" pitchFamily="34" charset="-122"/>
                <a:cs typeface="+mn-ea"/>
              </a:rPr>
              <a:t>获取的是文档中的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坐标。</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7.6.4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获取鼠标指针位置</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80417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17165D8-265A-4BEA-95DA-73DBCD31FA9D}"/>
              </a:ext>
            </a:extLst>
          </p:cNvPr>
          <p:cNvSpPr txBox="1"/>
          <p:nvPr/>
        </p:nvSpPr>
        <p:spPr>
          <a:xfrm>
            <a:off x="969864" y="1234714"/>
            <a:ext cx="10441160" cy="553998"/>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早期版本</a:t>
            </a:r>
            <a:r>
              <a:rPr lang="en-US" altLang="zh-CN" sz="2000" dirty="0">
                <a:solidFill>
                  <a:srgbClr val="595959"/>
                </a:solidFill>
                <a:latin typeface="微软雅黑" panose="020B0503020204020204" pitchFamily="34" charset="-122"/>
                <a:ea typeface="微软雅黑" panose="020B0503020204020204" pitchFamily="34" charset="-122"/>
                <a:cs typeface="+mn-ea"/>
              </a:rPr>
              <a:t>IE</a:t>
            </a:r>
            <a:r>
              <a:rPr lang="zh-CN" altLang="en-US" sz="2000" dirty="0">
                <a:solidFill>
                  <a:srgbClr val="595959"/>
                </a:solidFill>
                <a:latin typeface="微软雅黑" panose="020B0503020204020204" pitchFamily="34" charset="-122"/>
                <a:ea typeface="微软雅黑" panose="020B0503020204020204" pitchFamily="34" charset="-122"/>
                <a:cs typeface="+mn-ea"/>
              </a:rPr>
              <a:t>浏览器</a:t>
            </a:r>
            <a:r>
              <a:rPr lang="zh-CN" altLang="en-US" sz="2000" dirty="0">
                <a:solidFill>
                  <a:srgbClr val="1369B3"/>
                </a:solidFill>
                <a:latin typeface="微软雅黑" panose="020B0503020204020204" pitchFamily="34" charset="-122"/>
                <a:ea typeface="微软雅黑" panose="020B0503020204020204" pitchFamily="34" charset="-122"/>
                <a:cs typeface="+mn-ea"/>
              </a:rPr>
              <a:t>不支持</a:t>
            </a:r>
            <a:r>
              <a:rPr lang="en-US" altLang="zh-CN" sz="2000" dirty="0" err="1">
                <a:solidFill>
                  <a:srgbClr val="1369B3"/>
                </a:solidFill>
                <a:latin typeface="微软雅黑" panose="020B0503020204020204" pitchFamily="34" charset="-122"/>
                <a:ea typeface="微软雅黑" panose="020B0503020204020204" pitchFamily="34" charset="-122"/>
                <a:cs typeface="+mn-ea"/>
              </a:rPr>
              <a:t>pageX</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pageY</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，可以用如下代码进行</a:t>
            </a:r>
            <a:r>
              <a:rPr lang="zh-CN" altLang="en-US" sz="2000" dirty="0">
                <a:solidFill>
                  <a:srgbClr val="1369B3"/>
                </a:solidFill>
                <a:latin typeface="微软雅黑" panose="020B0503020204020204" pitchFamily="34" charset="-122"/>
                <a:ea typeface="微软雅黑" panose="020B0503020204020204" pitchFamily="34" charset="-122"/>
                <a:cs typeface="+mn-ea"/>
              </a:rPr>
              <a:t>兼容</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处理</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7.6.4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获取鼠标指针位置</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a:extLst>
              <a:ext uri="{FF2B5EF4-FFF2-40B4-BE49-F238E27FC236}">
                <a16:creationId xmlns:a16="http://schemas.microsoft.com/office/drawing/2014/main" id="{4AB82E9C-6FA9-4993-9395-DF877E5768B8}"/>
              </a:ext>
            </a:extLst>
          </p:cNvPr>
          <p:cNvSpPr txBox="1"/>
          <p:nvPr/>
        </p:nvSpPr>
        <p:spPr>
          <a:xfrm>
            <a:off x="1348157" y="3026930"/>
            <a:ext cx="10081120" cy="1477328"/>
          </a:xfrm>
          <a:prstGeom prst="rect">
            <a:avLst/>
          </a:prstGeom>
          <a:solidFill>
            <a:srgbClr val="F2F2F2"/>
          </a:solidFill>
        </p:spPr>
        <p:txBody>
          <a:bodyPr wrap="square" rtlCol="0">
            <a:spAutoFit/>
          </a:bodyPr>
          <a:lstStyle/>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a:solidFill>
                  <a:srgbClr val="595959"/>
                </a:solidFill>
                <a:latin typeface="微软雅黑" panose="020B0503020204020204" pitchFamily="34" charset="-122"/>
                <a:ea typeface="微软雅黑" panose="020B0503020204020204" pitchFamily="34" charset="-122"/>
                <a:cs typeface="+mn-ea"/>
              </a:rPr>
              <a:t>e = event || </a:t>
            </a:r>
            <a:r>
              <a:rPr lang="en-US" altLang="zh-CN" sz="2000" dirty="0" err="1">
                <a:solidFill>
                  <a:srgbClr val="595959"/>
                </a:solidFill>
                <a:latin typeface="微软雅黑" panose="020B0503020204020204" pitchFamily="34" charset="-122"/>
                <a:ea typeface="微软雅黑" panose="020B0503020204020204" pitchFamily="34" charset="-122"/>
                <a:cs typeface="+mn-ea"/>
              </a:rPr>
              <a:t>window.event</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pageX</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en-US" altLang="zh-CN" sz="2000" dirty="0" err="1">
                <a:solidFill>
                  <a:srgbClr val="595959"/>
                </a:solidFill>
                <a:latin typeface="微软雅黑" panose="020B0503020204020204" pitchFamily="34" charset="-122"/>
                <a:ea typeface="微软雅黑" panose="020B0503020204020204" pitchFamily="34" charset="-122"/>
                <a:cs typeface="+mn-ea"/>
              </a:rPr>
              <a:t>e.pageX</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en-US" altLang="zh-CN" sz="2000" dirty="0" err="1">
                <a:solidFill>
                  <a:srgbClr val="595959"/>
                </a:solidFill>
                <a:latin typeface="微软雅黑" panose="020B0503020204020204" pitchFamily="34" charset="-122"/>
                <a:ea typeface="微软雅黑" panose="020B0503020204020204" pitchFamily="34" charset="-122"/>
                <a:cs typeface="+mn-ea"/>
              </a:rPr>
              <a:t>e.clientX</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en-US" altLang="zh-CN" sz="2000" dirty="0" err="1">
                <a:solidFill>
                  <a:srgbClr val="595959"/>
                </a:solidFill>
                <a:latin typeface="微软雅黑" panose="020B0503020204020204" pitchFamily="34" charset="-122"/>
                <a:ea typeface="微软雅黑" panose="020B0503020204020204" pitchFamily="34" charset="-122"/>
                <a:cs typeface="+mn-ea"/>
              </a:rPr>
              <a:t>document.documentElement.scrollLeft</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pageY</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en-US" altLang="zh-CN" sz="2000" dirty="0" err="1">
                <a:solidFill>
                  <a:srgbClr val="595959"/>
                </a:solidFill>
                <a:latin typeface="微软雅黑" panose="020B0503020204020204" pitchFamily="34" charset="-122"/>
                <a:ea typeface="微软雅黑" panose="020B0503020204020204" pitchFamily="34" charset="-122"/>
                <a:cs typeface="+mn-ea"/>
              </a:rPr>
              <a:t>e.pageY</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en-US" altLang="zh-CN" sz="2000" dirty="0" err="1">
                <a:solidFill>
                  <a:srgbClr val="595959"/>
                </a:solidFill>
                <a:latin typeface="微软雅黑" panose="020B0503020204020204" pitchFamily="34" charset="-122"/>
                <a:ea typeface="微软雅黑" panose="020B0503020204020204" pitchFamily="34" charset="-122"/>
                <a:cs typeface="+mn-ea"/>
              </a:rPr>
              <a:t>e.clientY</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en-US" altLang="zh-CN" sz="2000" dirty="0" err="1">
                <a:solidFill>
                  <a:srgbClr val="595959"/>
                </a:solidFill>
                <a:latin typeface="微软雅黑" panose="020B0503020204020204" pitchFamily="34" charset="-122"/>
                <a:ea typeface="微软雅黑" panose="020B0503020204020204" pitchFamily="34" charset="-122"/>
                <a:cs typeface="+mn-ea"/>
              </a:rPr>
              <a:t>document.documentElement.scrollTop</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矩形 6">
            <a:extLst>
              <a:ext uri="{FF2B5EF4-FFF2-40B4-BE49-F238E27FC236}">
                <a16:creationId xmlns:a16="http://schemas.microsoft.com/office/drawing/2014/main" id="{3099024F-B6C2-409B-A575-3CBDF153F084}"/>
              </a:ext>
            </a:extLst>
          </p:cNvPr>
          <p:cNvSpPr/>
          <p:nvPr/>
        </p:nvSpPr>
        <p:spPr>
          <a:xfrm>
            <a:off x="6177670" y="3527090"/>
            <a:ext cx="3564396" cy="33475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7DE94597-22E2-4183-8463-30D96F359808}"/>
              </a:ext>
            </a:extLst>
          </p:cNvPr>
          <p:cNvCxnSpPr/>
          <p:nvPr/>
        </p:nvCxnSpPr>
        <p:spPr>
          <a:xfrm flipV="1">
            <a:off x="7509818" y="2565698"/>
            <a:ext cx="0" cy="9613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3CAC4390-237A-4F06-A5C4-F845C025673E}"/>
              </a:ext>
            </a:extLst>
          </p:cNvPr>
          <p:cNvSpPr txBox="1"/>
          <p:nvPr/>
        </p:nvSpPr>
        <p:spPr>
          <a:xfrm>
            <a:off x="6501706" y="2107515"/>
            <a:ext cx="2173563" cy="553998"/>
          </a:xfrm>
          <a:prstGeom prst="rect">
            <a:avLst/>
          </a:prstGeom>
          <a:noFill/>
        </p:spPr>
        <p:txBody>
          <a:bodyPr wrap="square" rtlCol="0">
            <a:spAutoFit/>
          </a:bodyPr>
          <a:lstStyle/>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cs typeface="+mn-ea"/>
              </a:rPr>
              <a:t>获取</a:t>
            </a:r>
            <a:r>
              <a:rPr lang="en-US" altLang="zh-CN" sz="2000" dirty="0">
                <a:solidFill>
                  <a:srgbClr val="FF0000"/>
                </a:solidFill>
                <a:latin typeface="微软雅黑" panose="020B0503020204020204" pitchFamily="34" charset="-122"/>
                <a:ea typeface="微软雅黑" panose="020B0503020204020204" pitchFamily="34" charset="-122"/>
                <a:cs typeface="+mn-ea"/>
              </a:rPr>
              <a:t>html</a:t>
            </a:r>
            <a:r>
              <a:rPr lang="zh-CN" altLang="en-US" sz="2000" dirty="0">
                <a:solidFill>
                  <a:srgbClr val="FF0000"/>
                </a:solidFill>
                <a:latin typeface="微软雅黑" panose="020B0503020204020204" pitchFamily="34" charset="-122"/>
                <a:ea typeface="微软雅黑" panose="020B0503020204020204" pitchFamily="34" charset="-122"/>
                <a:cs typeface="+mn-ea"/>
              </a:rPr>
              <a:t>根元素</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1196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4983480" cy="116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动手实践：鼠标</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拖曳</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效果</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的实现方法，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a:t>
            </a:r>
            <a:r>
              <a:rPr lang="zh-CN" altLang="zh-CN" dirty="0">
                <a:solidFill>
                  <a:srgbClr val="595959"/>
                </a:solidFill>
                <a:latin typeface="微软雅黑" panose="020B0503020204020204" pitchFamily="34" charset="-122"/>
                <a:ea typeface="微软雅黑" panose="020B0503020204020204" pitchFamily="34" charset="-122"/>
                <a:cs typeface="+mn-ea"/>
              </a:rPr>
              <a:t>鼠标拖曳</a:t>
            </a:r>
            <a:r>
              <a:rPr lang="zh-CN" altLang="en-US" dirty="0">
                <a:solidFill>
                  <a:srgbClr val="595959"/>
                </a:solidFill>
                <a:latin typeface="微软雅黑" panose="020B0503020204020204" pitchFamily="34" charset="-122"/>
                <a:ea typeface="微软雅黑" panose="020B0503020204020204" pitchFamily="34" charset="-122"/>
                <a:cs typeface="+mn-ea"/>
              </a:rPr>
              <a:t>功能</a:t>
            </a: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动手实践</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：鼠标拖曳效果</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39020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3E00817B-A913-4438-A44F-28CF91E9137A}"/>
              </a:ext>
            </a:extLst>
          </p:cNvPr>
          <p:cNvSpPr txBox="1"/>
          <p:nvPr/>
        </p:nvSpPr>
        <p:spPr>
          <a:xfrm>
            <a:off x="982638" y="1046684"/>
            <a:ext cx="10801200" cy="499624"/>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案例需求</a:t>
            </a:r>
            <a:r>
              <a:rPr lang="zh-CN" altLang="en-US" sz="2000" dirty="0">
                <a:solidFill>
                  <a:srgbClr val="595959"/>
                </a:solidFill>
                <a:latin typeface="微软雅黑" panose="020B0503020204020204" pitchFamily="34" charset="-122"/>
                <a:ea typeface="微软雅黑" panose="020B0503020204020204" pitchFamily="34" charset="-122"/>
                <a:cs typeface="+mn-ea"/>
              </a:rPr>
              <a:t>：编写一个简单的</a:t>
            </a:r>
            <a:r>
              <a:rPr lang="zh-CN" altLang="en-US" sz="2000" dirty="0">
                <a:solidFill>
                  <a:srgbClr val="1369B3"/>
                </a:solidFill>
                <a:latin typeface="微软雅黑" panose="020B0503020204020204" pitchFamily="34" charset="-122"/>
                <a:ea typeface="微软雅黑" panose="020B0503020204020204" pitchFamily="34" charset="-122"/>
                <a:cs typeface="+mn-ea"/>
              </a:rPr>
              <a:t>对话框</a:t>
            </a:r>
            <a:r>
              <a:rPr lang="zh-CN" altLang="en-US" sz="2000" dirty="0">
                <a:solidFill>
                  <a:srgbClr val="595959"/>
                </a:solidFill>
                <a:latin typeface="微软雅黑" panose="020B0503020204020204" pitchFamily="34" charset="-122"/>
                <a:ea typeface="微软雅黑" panose="020B0503020204020204" pitchFamily="34" charset="-122"/>
                <a:cs typeface="+mn-ea"/>
              </a:rPr>
              <a:t>，实现鼠标拖曳效果。</a:t>
            </a:r>
            <a:endParaRPr lang="en-US" altLang="zh-CN" sz="2000" dirty="0">
              <a:solidFill>
                <a:srgbClr val="1369B3"/>
              </a:solidFill>
              <a:latin typeface="微软雅黑" panose="020B0503020204020204" pitchFamily="34" charset="-122"/>
              <a:ea typeface="微软雅黑" panose="020B0503020204020204" pitchFamily="34" charset="-122"/>
              <a:cs typeface="+mn-ea"/>
            </a:endParaRPr>
          </a:p>
        </p:txBody>
      </p:sp>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动手实践</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：鼠标拖曳效果</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717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694" y="1989634"/>
            <a:ext cx="3952671" cy="312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a16="http://schemas.microsoft.com/office/drawing/2014/main" id="{ADDE7D86-4436-4A48-B3F4-DCAA2B0B49B3}"/>
              </a:ext>
            </a:extLst>
          </p:cNvPr>
          <p:cNvSpPr txBox="1"/>
          <p:nvPr/>
        </p:nvSpPr>
        <p:spPr>
          <a:xfrm>
            <a:off x="5807174" y="2277666"/>
            <a:ext cx="4608512" cy="2554545"/>
          </a:xfrm>
          <a:prstGeom prst="rect">
            <a:avLst/>
          </a:prstGeom>
          <a:noFill/>
        </p:spPr>
        <p:txBody>
          <a:bodyPr wrap="square" rtlCol="0">
            <a:spAutoFit/>
          </a:bodyPr>
          <a:lstStyle/>
          <a:p>
            <a:pPr>
              <a:lnSpc>
                <a:spcPct val="200000"/>
              </a:lnSpc>
            </a:pPr>
            <a:r>
              <a:rPr lang="zh-CN" altLang="en-US" sz="2000" dirty="0" smtClean="0">
                <a:solidFill>
                  <a:srgbClr val="1369B3"/>
                </a:solidFill>
                <a:latin typeface="微软雅黑" panose="020B0503020204020204" pitchFamily="34" charset="-122"/>
                <a:ea typeface="微软雅黑" panose="020B0503020204020204" pitchFamily="34" charset="-122"/>
              </a:rPr>
              <a:t>对话框</a:t>
            </a:r>
            <a:r>
              <a:rPr lang="zh-CN" altLang="en-US" sz="2000" dirty="0">
                <a:solidFill>
                  <a:srgbClr val="595959"/>
                </a:solidFill>
                <a:latin typeface="微软雅黑" panose="020B0503020204020204" pitchFamily="34" charset="-122"/>
                <a:ea typeface="微软雅黑" panose="020B0503020204020204" pitchFamily="34" charset="-122"/>
              </a:rPr>
              <a:t>是</a:t>
            </a:r>
            <a:r>
              <a:rPr lang="zh-CN" altLang="en-US" sz="2000" dirty="0" smtClean="0">
                <a:solidFill>
                  <a:srgbClr val="595959"/>
                </a:solidFill>
                <a:latin typeface="微软雅黑" panose="020B0503020204020204" pitchFamily="34" charset="-122"/>
                <a:ea typeface="微软雅黑" panose="020B0503020204020204" pitchFamily="34" charset="-122"/>
              </a:rPr>
              <a:t>通过</a:t>
            </a:r>
            <a:r>
              <a:rPr lang="en-US" altLang="zh-CN" sz="2000" dirty="0">
                <a:solidFill>
                  <a:srgbClr val="1369B3"/>
                </a:solidFill>
                <a:latin typeface="微软雅黑" panose="020B0503020204020204" pitchFamily="34" charset="-122"/>
                <a:ea typeface="微软雅黑" panose="020B0503020204020204" pitchFamily="34" charset="-122"/>
              </a:rPr>
              <a:t>div</a:t>
            </a:r>
            <a:r>
              <a:rPr lang="zh-CN" altLang="en-US" sz="2000" dirty="0">
                <a:solidFill>
                  <a:srgbClr val="1369B3"/>
                </a:solidFill>
                <a:latin typeface="微软雅黑" panose="020B0503020204020204" pitchFamily="34" charset="-122"/>
                <a:ea typeface="微软雅黑" panose="020B0503020204020204" pitchFamily="34" charset="-122"/>
              </a:rPr>
              <a:t>元素</a:t>
            </a:r>
            <a:r>
              <a:rPr lang="zh-CN" altLang="en-US" sz="2000" dirty="0" smtClean="0">
                <a:solidFill>
                  <a:srgbClr val="595959"/>
                </a:solidFill>
                <a:latin typeface="微软雅黑" panose="020B0503020204020204" pitchFamily="34" charset="-122"/>
                <a:ea typeface="微软雅黑" panose="020B0503020204020204" pitchFamily="34" charset="-122"/>
              </a:rPr>
              <a:t>制作的，</a:t>
            </a:r>
            <a:r>
              <a:rPr lang="zh-CN" altLang="en-US" sz="2000" dirty="0">
                <a:solidFill>
                  <a:srgbClr val="595959"/>
                </a:solidFill>
                <a:latin typeface="微软雅黑" panose="020B0503020204020204" pitchFamily="34" charset="-122"/>
                <a:ea typeface="微软雅黑" panose="020B0503020204020204" pitchFamily="34" charset="-122"/>
              </a:rPr>
              <a:t>该对话框的</a:t>
            </a:r>
            <a:r>
              <a:rPr lang="zh-CN" altLang="en-US" sz="2000" dirty="0">
                <a:solidFill>
                  <a:srgbClr val="1369B3"/>
                </a:solidFill>
                <a:latin typeface="微软雅黑" panose="020B0503020204020204" pitchFamily="34" charset="-122"/>
                <a:ea typeface="微软雅黑" panose="020B0503020204020204" pitchFamily="34" charset="-122"/>
              </a:rPr>
              <a:t>标题区域</a:t>
            </a:r>
            <a:r>
              <a:rPr lang="zh-CN" altLang="en-US" sz="2000" dirty="0">
                <a:solidFill>
                  <a:srgbClr val="595959"/>
                </a:solidFill>
                <a:latin typeface="微软雅黑" panose="020B0503020204020204" pitchFamily="34" charset="-122"/>
                <a:ea typeface="微软雅黑" panose="020B0503020204020204" pitchFamily="34" charset="-122"/>
              </a:rPr>
              <a:t>（顶部浅灰色</a:t>
            </a:r>
            <a:r>
              <a:rPr lang="zh-CN" altLang="en-US" sz="2000" dirty="0" smtClean="0">
                <a:solidFill>
                  <a:srgbClr val="595959"/>
                </a:solidFill>
                <a:latin typeface="微软雅黑" panose="020B0503020204020204" pitchFamily="34" charset="-122"/>
                <a:ea typeface="微软雅黑" panose="020B0503020204020204" pitchFamily="34" charset="-122"/>
              </a:rPr>
              <a:t>区域）是允许</a:t>
            </a:r>
            <a:r>
              <a:rPr lang="zh-CN" altLang="en-US" sz="2000" dirty="0">
                <a:solidFill>
                  <a:srgbClr val="595959"/>
                </a:solidFill>
                <a:latin typeface="微软雅黑" panose="020B0503020204020204" pitchFamily="34" charset="-122"/>
                <a:ea typeface="微软雅黑" panose="020B0503020204020204" pitchFamily="34" charset="-122"/>
              </a:rPr>
              <a:t>鼠标</a:t>
            </a:r>
            <a:r>
              <a:rPr lang="zh-CN" altLang="en-US" sz="2000" dirty="0" smtClean="0">
                <a:solidFill>
                  <a:srgbClr val="595959"/>
                </a:solidFill>
                <a:latin typeface="微软雅黑" panose="020B0503020204020204" pitchFamily="34" charset="-122"/>
                <a:ea typeface="微软雅黑" panose="020B0503020204020204" pitchFamily="34" charset="-122"/>
              </a:rPr>
              <a:t>操作的区域，</a:t>
            </a:r>
            <a:r>
              <a:rPr lang="zh-CN" altLang="en-US" sz="2000" dirty="0">
                <a:solidFill>
                  <a:srgbClr val="595959"/>
                </a:solidFill>
                <a:latin typeface="微软雅黑" panose="020B0503020204020204" pitchFamily="34" charset="-122"/>
                <a:ea typeface="微软雅黑" panose="020B0503020204020204" pitchFamily="34" charset="-122"/>
              </a:rPr>
              <a:t>按住鼠标左键可对整个对话框进行</a:t>
            </a:r>
            <a:r>
              <a:rPr lang="zh-CN" altLang="en-US" sz="2000" dirty="0" smtClean="0">
                <a:solidFill>
                  <a:srgbClr val="1369B3"/>
                </a:solidFill>
                <a:latin typeface="微软雅黑" panose="020B0503020204020204" pitchFamily="34" charset="-122"/>
                <a:ea typeface="微软雅黑" panose="020B0503020204020204" pitchFamily="34" charset="-122"/>
              </a:rPr>
              <a:t>拖曳</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5043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719143502"/>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719143502"/>
  <p:tag name="MH_LIBRARY" val="GRAPHIC"/>
  <p:tag name="MH_TYPE" val="SubTitle"/>
  <p:tag name="MH_ORDER" val="1"/>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13561</TotalTime>
  <Words>5993</Words>
  <Application>Microsoft Office PowerPoint</Application>
  <PresentationFormat>自定义</PresentationFormat>
  <Paragraphs>716</Paragraphs>
  <Slides>103</Slides>
  <Notes>48</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2</vt:i4>
      </vt:variant>
      <vt:variant>
        <vt:lpstr>幻灯片标题</vt:lpstr>
      </vt:variant>
      <vt:variant>
        <vt:i4>103</vt:i4>
      </vt:variant>
    </vt:vector>
  </HeadingPairs>
  <TitlesOfParts>
    <vt:vector size="118" baseType="lpstr">
      <vt:lpstr>Source Han Sans K Bold</vt:lpstr>
      <vt:lpstr>思源黑体 CN Medium</vt:lpstr>
      <vt:lpstr>思源黑体 CN Regular</vt:lpstr>
      <vt:lpstr>宋体</vt:lpstr>
      <vt:lpstr>Microsoft YaHei</vt:lpstr>
      <vt:lpstr>Microsoft YaHei</vt:lpstr>
      <vt:lpstr>字魂105号-简雅黑</vt:lpstr>
      <vt:lpstr>字魂58号-创中黑</vt:lpstr>
      <vt:lpstr>Arial</vt:lpstr>
      <vt:lpstr>Calibri</vt:lpstr>
      <vt:lpstr>Wingdings</vt:lpstr>
      <vt:lpstr>webwppDefTheme</vt:lpstr>
      <vt:lpstr>Office 主题</vt:lpstr>
      <vt:lpstr>Microsoft Visio 2003-2010 绘图</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hd</cp:lastModifiedBy>
  <cp:revision>4259</cp:revision>
  <dcterms:created xsi:type="dcterms:W3CDTF">2020-11-09T06:56:00Z</dcterms:created>
  <dcterms:modified xsi:type="dcterms:W3CDTF">2022-10-28T06:39:40Z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